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03" r:id="rId1"/>
    <p:sldMasterId id="2147483661" r:id="rId2"/>
    <p:sldMasterId id="2147483667" r:id="rId3"/>
    <p:sldMasterId id="2147483668" r:id="rId4"/>
    <p:sldMasterId id="2147483669" r:id="rId5"/>
  </p:sldMasterIdLst>
  <p:notesMasterIdLst>
    <p:notesMasterId r:id="rId38"/>
  </p:notesMasterIdLst>
  <p:handoutMasterIdLst>
    <p:handoutMasterId r:id="rId39"/>
  </p:handoutMasterIdLst>
  <p:sldIdLst>
    <p:sldId id="268" r:id="rId6"/>
    <p:sldId id="272" r:id="rId7"/>
    <p:sldId id="294" r:id="rId8"/>
    <p:sldId id="276" r:id="rId9"/>
    <p:sldId id="295" r:id="rId10"/>
    <p:sldId id="269" r:id="rId11"/>
    <p:sldId id="270" r:id="rId12"/>
    <p:sldId id="277" r:id="rId13"/>
    <p:sldId id="299" r:id="rId14"/>
    <p:sldId id="278" r:id="rId15"/>
    <p:sldId id="279" r:id="rId16"/>
    <p:sldId id="296" r:id="rId17"/>
    <p:sldId id="282" r:id="rId18"/>
    <p:sldId id="280" r:id="rId19"/>
    <p:sldId id="281" r:id="rId20"/>
    <p:sldId id="283" r:id="rId21"/>
    <p:sldId id="284" r:id="rId22"/>
    <p:sldId id="297" r:id="rId23"/>
    <p:sldId id="285" r:id="rId24"/>
    <p:sldId id="291" r:id="rId25"/>
    <p:sldId id="286" r:id="rId26"/>
    <p:sldId id="287" r:id="rId27"/>
    <p:sldId id="288" r:id="rId28"/>
    <p:sldId id="293" r:id="rId29"/>
    <p:sldId id="289" r:id="rId30"/>
    <p:sldId id="292" r:id="rId31"/>
    <p:sldId id="290" r:id="rId32"/>
    <p:sldId id="298" r:id="rId33"/>
    <p:sldId id="275" r:id="rId34"/>
    <p:sldId id="300" r:id="rId35"/>
    <p:sldId id="301" r:id="rId36"/>
    <p:sldId id="302" r:id="rId37"/>
  </p:sldIdLst>
  <p:sldSz cx="12192000" cy="6858000"/>
  <p:notesSz cx="6797675" cy="9926638"/>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Open Sans" panose="020B0606030504020204" pitchFamily="34" charset="0"/>
      <p:regular r:id="rId46"/>
      <p:bold r:id="rId47"/>
      <p:italic r:id="rId48"/>
      <p:boldItalic r:id="rId49"/>
    </p:embeddedFont>
    <p:embeddedFont>
      <p:font typeface="Open Sans bold" panose="020B0806030504020204" pitchFamily="34" charset="0"/>
      <p:bold r:id="rId50"/>
    </p:embeddedFont>
    <p:embeddedFont>
      <p:font typeface="Open Sans Light" panose="020B0306030504020204" pitchFamily="34" charset="0"/>
      <p:regular r:id="rId51"/>
      <p:italic r:id="rId52"/>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042"/>
    <a:srgbClr val="F9FAB9"/>
    <a:srgbClr val="425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2" autoAdjust="0"/>
    <p:restoredTop sz="71399"/>
  </p:normalViewPr>
  <p:slideViewPr>
    <p:cSldViewPr snapToGrid="0">
      <p:cViewPr varScale="1">
        <p:scale>
          <a:sx n="88" d="100"/>
          <a:sy n="88" d="100"/>
        </p:scale>
        <p:origin x="9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7D62A68-D6D1-445F-8A72-2249F1965506}" type="datetimeFigureOut">
              <a:rPr lang="de-DE" smtClean="0"/>
              <a:t>09.02.23</a:t>
            </a:fld>
            <a:endParaRPr lang="de-DE"/>
          </a:p>
        </p:txBody>
      </p:sp>
      <p:sp>
        <p:nvSpPr>
          <p:cNvPr id="4" name="Fußzeilenplatzhalt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D5BE6E2-8A73-4BEE-82C0-C8E0B654E654}" type="slidenum">
              <a:rPr lang="de-DE" smtClean="0"/>
              <a:t>‹#›</a:t>
            </a:fld>
            <a:endParaRPr lang="de-DE"/>
          </a:p>
        </p:txBody>
      </p:sp>
    </p:spTree>
    <p:extLst>
      <p:ext uri="{BB962C8B-B14F-4D97-AF65-F5344CB8AC3E}">
        <p14:creationId xmlns:p14="http://schemas.microsoft.com/office/powerpoint/2010/main" val="3633759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6443001-3005-473A-BAC2-3BA3427944A2}" type="datetimeFigureOut">
              <a:rPr lang="de-DE" smtClean="0"/>
              <a:t>09.02.23</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F73C582-5ADB-4772-9858-7FB03D97CE0E}" type="slidenum">
              <a:rPr lang="de-DE" smtClean="0"/>
              <a:t>‹#›</a:t>
            </a:fld>
            <a:endParaRPr lang="de-DE"/>
          </a:p>
        </p:txBody>
      </p:sp>
    </p:spTree>
    <p:extLst>
      <p:ext uri="{BB962C8B-B14F-4D97-AF65-F5344CB8AC3E}">
        <p14:creationId xmlns:p14="http://schemas.microsoft.com/office/powerpoint/2010/main" val="49517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a:t>
            </a:fld>
            <a:endParaRPr lang="de-DE"/>
          </a:p>
        </p:txBody>
      </p:sp>
    </p:spTree>
    <p:extLst>
      <p:ext uri="{BB962C8B-B14F-4D97-AF65-F5344CB8AC3E}">
        <p14:creationId xmlns:p14="http://schemas.microsoft.com/office/powerpoint/2010/main" val="3046462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Söhne"/>
              </a:rPr>
              <a:t>Random Forest is a type of ensemble learning method for classification (and regression) problems</a:t>
            </a:r>
          </a:p>
          <a:p>
            <a:pPr algn="l">
              <a:buFont typeface="Arial" panose="020B0604020202020204" pitchFamily="34" charset="0"/>
              <a:buChar char="•"/>
            </a:pPr>
            <a:r>
              <a:rPr lang="en-GB" b="0" i="0" dirty="0">
                <a:solidFill>
                  <a:srgbClr val="D1D5DB"/>
                </a:solidFill>
                <a:effectLst/>
                <a:latin typeface="Söhne"/>
              </a:rPr>
              <a:t>It consists of many decision trees (hence "forest")</a:t>
            </a:r>
          </a:p>
          <a:p>
            <a:pPr algn="l">
              <a:buFont typeface="Arial" panose="020B0604020202020204" pitchFamily="34" charset="0"/>
              <a:buChar char="•"/>
            </a:pPr>
            <a:r>
              <a:rPr lang="en-GB" b="0" i="0" dirty="0">
                <a:solidFill>
                  <a:srgbClr val="D1D5DB"/>
                </a:solidFill>
                <a:effectLst/>
                <a:latin typeface="Söhne"/>
              </a:rPr>
              <a:t>Each tree is trained on a randomly selected subset of the data, and a random subset of features to consider at each split</a:t>
            </a:r>
          </a:p>
          <a:p>
            <a:pPr algn="l">
              <a:buFont typeface="Arial" panose="020B0604020202020204" pitchFamily="34" charset="0"/>
              <a:buChar char="•"/>
            </a:pPr>
            <a:r>
              <a:rPr lang="en-GB" b="0" i="0" dirty="0">
                <a:solidFill>
                  <a:srgbClr val="D1D5DB"/>
                </a:solidFill>
                <a:effectLst/>
                <a:latin typeface="Söhne"/>
              </a:rPr>
              <a:t>During prediction, the class (or value) of an instance is determined by aggregating the predictions of all the trees (usually through a majority vote for classification, or average for regression)</a:t>
            </a:r>
          </a:p>
          <a:p>
            <a:pPr algn="l">
              <a:buFont typeface="Arial" panose="020B0604020202020204" pitchFamily="34" charset="0"/>
              <a:buChar char="•"/>
            </a:pPr>
            <a:r>
              <a:rPr lang="en-GB" b="0" i="0" dirty="0">
                <a:solidFill>
                  <a:srgbClr val="D1D5DB"/>
                </a:solidFill>
                <a:effectLst/>
                <a:latin typeface="Söhne"/>
              </a:rPr>
              <a:t>Random Forest can handle missing values, outliers, and irrelevant features and is generally less prone to overfitting than a single decision tree.</a:t>
            </a:r>
          </a:p>
          <a:p>
            <a:pPr algn="l">
              <a:buFont typeface="Arial" panose="020B0604020202020204" pitchFamily="34" charset="0"/>
              <a:buChar char="•"/>
            </a:pPr>
            <a:r>
              <a:rPr lang="en-GB" b="0" i="0" dirty="0">
                <a:solidFill>
                  <a:srgbClr val="D1D5DB"/>
                </a:solidFill>
                <a:effectLst/>
                <a:latin typeface="Söhne"/>
              </a:rPr>
              <a:t>The model is easy to train, and the predictions are fast, making it a popular choice for many real-world applications.</a:t>
            </a:r>
          </a:p>
          <a:p>
            <a:pPr algn="l">
              <a:buFont typeface="Arial" panose="020B0604020202020204" pitchFamily="34" charset="0"/>
              <a:buChar char="•"/>
            </a:pPr>
            <a:r>
              <a:rPr lang="en-GB" b="0" i="0" dirty="0">
                <a:solidFill>
                  <a:srgbClr val="D1D5DB"/>
                </a:solidFill>
                <a:effectLst/>
                <a:latin typeface="Söhne"/>
              </a:rPr>
              <a:t>Hyperparameters of the Random Forest model include the number of trees in the forest and the number of features to consider when splitting a node.</a:t>
            </a:r>
          </a:p>
        </p:txBody>
      </p:sp>
      <p:sp>
        <p:nvSpPr>
          <p:cNvPr id="4" name="Slide Number Placeholder 3"/>
          <p:cNvSpPr>
            <a:spLocks noGrp="1"/>
          </p:cNvSpPr>
          <p:nvPr>
            <p:ph type="sldNum" sz="quarter" idx="5"/>
          </p:nvPr>
        </p:nvSpPr>
        <p:spPr/>
        <p:txBody>
          <a:bodyPr/>
          <a:lstStyle/>
          <a:p>
            <a:fld id="{9F73C582-5ADB-4772-9858-7FB03D97CE0E}" type="slidenum">
              <a:rPr lang="de-DE" smtClean="0"/>
              <a:t>14</a:t>
            </a:fld>
            <a:endParaRPr lang="de-DE"/>
          </a:p>
        </p:txBody>
      </p:sp>
    </p:spTree>
    <p:extLst>
      <p:ext uri="{BB962C8B-B14F-4D97-AF65-F5344CB8AC3E}">
        <p14:creationId xmlns:p14="http://schemas.microsoft.com/office/powerpoint/2010/main" val="171985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Support Vector Machine (SVM) is a supervised learning algorithm used for classification and regression tasks. Here are the key points about SVM:</a:t>
            </a:r>
          </a:p>
          <a:p>
            <a:pPr algn="l">
              <a:buFont typeface="Arial" panose="020B0604020202020204" pitchFamily="34" charset="0"/>
              <a:buChar char="•"/>
            </a:pPr>
            <a:r>
              <a:rPr lang="en-GB" b="0" i="0" dirty="0">
                <a:solidFill>
                  <a:srgbClr val="D1D5DB"/>
                </a:solidFill>
                <a:effectLst/>
                <a:latin typeface="Söhne"/>
              </a:rPr>
              <a:t>It is used to find the hyperplane that best separates the data into different classes.</a:t>
            </a:r>
          </a:p>
          <a:p>
            <a:pPr algn="l">
              <a:buFont typeface="Arial" panose="020B0604020202020204" pitchFamily="34" charset="0"/>
              <a:buChar char="•"/>
            </a:pPr>
            <a:r>
              <a:rPr lang="en-GB" b="0" i="0" dirty="0">
                <a:solidFill>
                  <a:srgbClr val="D1D5DB"/>
                </a:solidFill>
                <a:effectLst/>
                <a:latin typeface="Söhne"/>
              </a:rPr>
              <a:t>The hyperplane is selected such that it has the maximum margin, i.e., the maximum distance between the hyperplane and the closest data points of each class.</a:t>
            </a:r>
          </a:p>
          <a:p>
            <a:pPr algn="l">
              <a:buFont typeface="Arial" panose="020B0604020202020204" pitchFamily="34" charset="0"/>
              <a:buChar char="•"/>
            </a:pPr>
            <a:r>
              <a:rPr lang="en-GB" b="0" i="0" dirty="0">
                <a:solidFill>
                  <a:srgbClr val="D1D5DB"/>
                </a:solidFill>
                <a:effectLst/>
                <a:latin typeface="Söhne"/>
              </a:rPr>
              <a:t>These closest data points are called support vectors, and they have a crucial role in determining the hyperplane.</a:t>
            </a:r>
          </a:p>
          <a:p>
            <a:pPr algn="l">
              <a:buFont typeface="Arial" panose="020B0604020202020204" pitchFamily="34" charset="0"/>
              <a:buChar char="•"/>
            </a:pPr>
            <a:r>
              <a:rPr lang="en-GB" b="0" i="0" dirty="0">
                <a:solidFill>
                  <a:srgbClr val="D1D5DB"/>
                </a:solidFill>
                <a:effectLst/>
                <a:latin typeface="Söhne"/>
              </a:rPr>
              <a:t>SVM can handle non-linearly separable data by using a kernel function to transform the data into a higher dimensional space where a linear separation is possible.</a:t>
            </a:r>
          </a:p>
          <a:p>
            <a:pPr algn="l">
              <a:buFont typeface="Arial" panose="020B0604020202020204" pitchFamily="34" charset="0"/>
              <a:buChar char="•"/>
            </a:pPr>
            <a:r>
              <a:rPr lang="en-GB" b="0" i="0" dirty="0">
                <a:solidFill>
                  <a:srgbClr val="D1D5DB"/>
                </a:solidFill>
                <a:effectLst/>
                <a:latin typeface="Söhne"/>
              </a:rPr>
              <a:t>SVM is a robust and effective algorithm, especially in high dimensional spaces and cases where the number of features is greater than the number of samples.</a:t>
            </a:r>
          </a:p>
          <a:p>
            <a:pPr algn="l">
              <a:buFont typeface="Arial" panose="020B0604020202020204" pitchFamily="34" charset="0"/>
              <a:buChar char="•"/>
            </a:pPr>
            <a:r>
              <a:rPr lang="en-GB" b="0" i="0" dirty="0">
                <a:solidFill>
                  <a:srgbClr val="D1D5DB"/>
                </a:solidFill>
                <a:effectLst/>
                <a:latin typeface="Söhne"/>
              </a:rPr>
              <a:t>The prediction is made based on the distances of new data points to the hyperplane in the feature space.</a:t>
            </a:r>
          </a:p>
          <a:p>
            <a:pPr algn="l">
              <a:buFont typeface="Arial" panose="020B0604020202020204" pitchFamily="34" charset="0"/>
              <a:buChar char="•"/>
            </a:pPr>
            <a:r>
              <a:rPr lang="en-GB" b="0" i="0" dirty="0">
                <a:solidFill>
                  <a:srgbClr val="D1D5DB"/>
                </a:solidFill>
                <a:effectLst/>
                <a:latin typeface="Söhne"/>
              </a:rPr>
              <a:t>SVM can be used for both classification and regression problems by appropriate choice of the loss function.</a:t>
            </a:r>
          </a:p>
          <a:p>
            <a:pPr algn="l">
              <a:buFont typeface="Arial" panose="020B0604020202020204" pitchFamily="34" charset="0"/>
              <a:buChar char="•"/>
            </a:pPr>
            <a:r>
              <a:rPr lang="en-GB" b="0" i="0" dirty="0">
                <a:solidFill>
                  <a:srgbClr val="D1D5DB"/>
                </a:solidFill>
                <a:effectLst/>
                <a:latin typeface="Söhne"/>
              </a:rPr>
              <a:t>SVM has a good generalization ability, i.e., it has low training error and high testing error, making it suitable for real-world applications.</a:t>
            </a:r>
          </a:p>
        </p:txBody>
      </p:sp>
      <p:sp>
        <p:nvSpPr>
          <p:cNvPr id="4" name="Slide Number Placeholder 3"/>
          <p:cNvSpPr>
            <a:spLocks noGrp="1"/>
          </p:cNvSpPr>
          <p:nvPr>
            <p:ph type="sldNum" sz="quarter" idx="5"/>
          </p:nvPr>
        </p:nvSpPr>
        <p:spPr/>
        <p:txBody>
          <a:bodyPr/>
          <a:lstStyle/>
          <a:p>
            <a:fld id="{9F73C582-5ADB-4772-9858-7FB03D97CE0E}" type="slidenum">
              <a:rPr lang="de-DE" smtClean="0"/>
              <a:t>15</a:t>
            </a:fld>
            <a:endParaRPr lang="de-DE"/>
          </a:p>
        </p:txBody>
      </p:sp>
    </p:spTree>
    <p:extLst>
      <p:ext uri="{BB962C8B-B14F-4D97-AF65-F5344CB8AC3E}">
        <p14:creationId xmlns:p14="http://schemas.microsoft.com/office/powerpoint/2010/main" val="665155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StratifiedKFold</a:t>
            </a:r>
            <a:r>
              <a:rPr lang="en-GB" b="0" i="0" dirty="0">
                <a:solidFill>
                  <a:srgbClr val="D1D5DB"/>
                </a:solidFill>
                <a:effectLst/>
                <a:latin typeface="Söhne"/>
              </a:rPr>
              <a:t> is often preferred over </a:t>
            </a:r>
            <a:r>
              <a:rPr lang="en-GB" b="0" i="0" dirty="0" err="1">
                <a:solidFill>
                  <a:srgbClr val="D1D5DB"/>
                </a:solidFill>
                <a:effectLst/>
                <a:latin typeface="Söhne"/>
              </a:rPr>
              <a:t>KFold</a:t>
            </a:r>
            <a:r>
              <a:rPr lang="en-GB" b="0" i="0" dirty="0">
                <a:solidFill>
                  <a:srgbClr val="D1D5DB"/>
                </a:solidFill>
                <a:effectLst/>
                <a:latin typeface="Söhne"/>
              </a:rPr>
              <a:t> for several reasons:</a:t>
            </a:r>
          </a:p>
          <a:p>
            <a:pPr algn="l">
              <a:buFont typeface="+mj-lt"/>
              <a:buAutoNum type="arabicPeriod"/>
            </a:pPr>
            <a:r>
              <a:rPr lang="en-GB" b="0" i="0" dirty="0">
                <a:solidFill>
                  <a:srgbClr val="D1D5DB"/>
                </a:solidFill>
                <a:effectLst/>
                <a:latin typeface="Söhne"/>
              </a:rPr>
              <a:t>Class imbalance: If the target variable is imbalanced, meaning some classes have a significantly higher number of samples compared to others, using </a:t>
            </a:r>
            <a:r>
              <a:rPr lang="en-GB" b="0" i="0" dirty="0" err="1">
                <a:solidFill>
                  <a:srgbClr val="D1D5DB"/>
                </a:solidFill>
                <a:effectLst/>
                <a:latin typeface="Söhne"/>
              </a:rPr>
              <a:t>KFold</a:t>
            </a:r>
            <a:r>
              <a:rPr lang="en-GB" b="0" i="0" dirty="0">
                <a:solidFill>
                  <a:srgbClr val="D1D5DB"/>
                </a:solidFill>
                <a:effectLst/>
                <a:latin typeface="Söhne"/>
              </a:rPr>
              <a:t> could result in folds that do not represent the class distribution. This could lead to poor performance and over- or under-estimation of the model's ability to generalize to new data. </a:t>
            </a:r>
            <a:r>
              <a:rPr lang="en-GB" b="0" i="0" dirty="0" err="1">
                <a:solidFill>
                  <a:srgbClr val="D1D5DB"/>
                </a:solidFill>
                <a:effectLst/>
                <a:latin typeface="Söhne"/>
              </a:rPr>
              <a:t>StratifiedKFold</a:t>
            </a:r>
            <a:r>
              <a:rPr lang="en-GB" b="0" i="0" dirty="0">
                <a:solidFill>
                  <a:srgbClr val="D1D5DB"/>
                </a:solidFill>
                <a:effectLst/>
                <a:latin typeface="Söhne"/>
              </a:rPr>
              <a:t>, on the other hand, ensures that each fold has a representative mix of all classes.</a:t>
            </a:r>
          </a:p>
          <a:p>
            <a:pPr algn="l">
              <a:buFont typeface="+mj-lt"/>
              <a:buAutoNum type="arabicPeriod"/>
            </a:pPr>
            <a:r>
              <a:rPr lang="en-GB" b="0" i="0" dirty="0">
                <a:solidFill>
                  <a:srgbClr val="D1D5DB"/>
                </a:solidFill>
                <a:effectLst/>
                <a:latin typeface="Söhne"/>
              </a:rPr>
              <a:t>Model evaluation: In some cases, the performance of a model depends on the distribution of the target variable. </a:t>
            </a:r>
            <a:r>
              <a:rPr lang="en-GB" b="0" i="0" dirty="0" err="1">
                <a:solidFill>
                  <a:srgbClr val="D1D5DB"/>
                </a:solidFill>
                <a:effectLst/>
                <a:latin typeface="Söhne"/>
              </a:rPr>
              <a:t>StratifiedKFold</a:t>
            </a:r>
            <a:r>
              <a:rPr lang="en-GB" b="0" i="0" dirty="0">
                <a:solidFill>
                  <a:srgbClr val="D1D5DB"/>
                </a:solidFill>
                <a:effectLst/>
                <a:latin typeface="Söhne"/>
              </a:rPr>
              <a:t> helps ensure that the performance of a model is evaluated on a representative sample of all classes.</a:t>
            </a:r>
          </a:p>
          <a:p>
            <a:pPr algn="l">
              <a:buFont typeface="+mj-lt"/>
              <a:buAutoNum type="arabicPeriod"/>
            </a:pPr>
            <a:r>
              <a:rPr lang="en-GB" b="0" i="0" dirty="0">
                <a:solidFill>
                  <a:srgbClr val="D1D5DB"/>
                </a:solidFill>
                <a:effectLst/>
                <a:latin typeface="Söhne"/>
              </a:rPr>
              <a:t>Better performance: Since </a:t>
            </a:r>
            <a:r>
              <a:rPr lang="en-GB" b="0" i="0" dirty="0" err="1">
                <a:solidFill>
                  <a:srgbClr val="D1D5DB"/>
                </a:solidFill>
                <a:effectLst/>
                <a:latin typeface="Söhne"/>
              </a:rPr>
              <a:t>StratifiedKFold</a:t>
            </a:r>
            <a:r>
              <a:rPr lang="en-GB" b="0" i="0" dirty="0">
                <a:solidFill>
                  <a:srgbClr val="D1D5DB"/>
                </a:solidFill>
                <a:effectLst/>
                <a:latin typeface="Söhne"/>
              </a:rPr>
              <a:t> ensures that each fold has a representative mix of all classes, it can help in cases where the model's performance is sensitive to class distribution. This can lead to better performance compared to </a:t>
            </a:r>
            <a:r>
              <a:rPr lang="en-GB" b="0" i="0" dirty="0" err="1">
                <a:solidFill>
                  <a:srgbClr val="D1D5DB"/>
                </a:solidFill>
                <a:effectLst/>
                <a:latin typeface="Söhne"/>
              </a:rPr>
              <a:t>KFold</a:t>
            </a:r>
            <a:r>
              <a:rPr lang="en-GB" b="0" i="0" dirty="0">
                <a:solidFill>
                  <a:srgbClr val="D1D5DB"/>
                </a:solidFill>
                <a:effectLst/>
                <a:latin typeface="Söhne"/>
              </a:rPr>
              <a:t>.</a:t>
            </a:r>
          </a:p>
          <a:p>
            <a:pPr algn="l"/>
            <a:r>
              <a:rPr lang="en-GB" b="0" i="0" dirty="0">
                <a:solidFill>
                  <a:srgbClr val="D1D5DB"/>
                </a:solidFill>
                <a:effectLst/>
                <a:latin typeface="Söhne"/>
              </a:rPr>
              <a:t>Overall, </a:t>
            </a:r>
            <a:r>
              <a:rPr lang="en-GB" b="0" i="0" dirty="0" err="1">
                <a:solidFill>
                  <a:srgbClr val="D1D5DB"/>
                </a:solidFill>
                <a:effectLst/>
                <a:latin typeface="Söhne"/>
              </a:rPr>
              <a:t>StratifiedKFold</a:t>
            </a:r>
            <a:r>
              <a:rPr lang="en-GB" b="0" i="0" dirty="0">
                <a:solidFill>
                  <a:srgbClr val="D1D5DB"/>
                </a:solidFill>
                <a:effectLst/>
                <a:latin typeface="Söhne"/>
              </a:rPr>
              <a:t> is a better option when dealing with imbalanced datasets or models that are sensitive to the distribution of the target variable. However, in cases where the target variable is balanced and the model is not sensitive to class distribution, </a:t>
            </a:r>
            <a:r>
              <a:rPr lang="en-GB" b="0" i="0" dirty="0" err="1">
                <a:solidFill>
                  <a:srgbClr val="D1D5DB"/>
                </a:solidFill>
                <a:effectLst/>
                <a:latin typeface="Söhne"/>
              </a:rPr>
              <a:t>KFold</a:t>
            </a:r>
            <a:r>
              <a:rPr lang="en-GB" b="0" i="0" dirty="0">
                <a:solidFill>
                  <a:srgbClr val="D1D5DB"/>
                </a:solidFill>
                <a:effectLst/>
                <a:latin typeface="Söhne"/>
              </a:rPr>
              <a:t> can be used as well.</a:t>
            </a:r>
          </a:p>
        </p:txBody>
      </p:sp>
      <p:sp>
        <p:nvSpPr>
          <p:cNvPr id="4" name="Slide Number Placeholder 3"/>
          <p:cNvSpPr>
            <a:spLocks noGrp="1"/>
          </p:cNvSpPr>
          <p:nvPr>
            <p:ph type="sldNum" sz="quarter" idx="5"/>
          </p:nvPr>
        </p:nvSpPr>
        <p:spPr/>
        <p:txBody>
          <a:bodyPr/>
          <a:lstStyle/>
          <a:p>
            <a:fld id="{9F73C582-5ADB-4772-9858-7FB03D97CE0E}" type="slidenum">
              <a:rPr lang="de-DE" smtClean="0"/>
              <a:t>17</a:t>
            </a:fld>
            <a:endParaRPr lang="de-DE"/>
          </a:p>
        </p:txBody>
      </p:sp>
    </p:spTree>
    <p:extLst>
      <p:ext uri="{BB962C8B-B14F-4D97-AF65-F5344CB8AC3E}">
        <p14:creationId xmlns:p14="http://schemas.microsoft.com/office/powerpoint/2010/main" val="111542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18</a:t>
            </a:fld>
            <a:endParaRPr lang="de-DE"/>
          </a:p>
        </p:txBody>
      </p:sp>
    </p:spTree>
    <p:extLst>
      <p:ext uri="{BB962C8B-B14F-4D97-AF65-F5344CB8AC3E}">
        <p14:creationId xmlns:p14="http://schemas.microsoft.com/office/powerpoint/2010/main" val="62194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24</a:t>
            </a:fld>
            <a:endParaRPr lang="de-DE"/>
          </a:p>
        </p:txBody>
      </p:sp>
    </p:spTree>
    <p:extLst>
      <p:ext uri="{BB962C8B-B14F-4D97-AF65-F5344CB8AC3E}">
        <p14:creationId xmlns:p14="http://schemas.microsoft.com/office/powerpoint/2010/main" val="372750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26</a:t>
            </a:fld>
            <a:endParaRPr lang="de-DE"/>
          </a:p>
        </p:txBody>
      </p:sp>
    </p:spTree>
    <p:extLst>
      <p:ext uri="{BB962C8B-B14F-4D97-AF65-F5344CB8AC3E}">
        <p14:creationId xmlns:p14="http://schemas.microsoft.com/office/powerpoint/2010/main" val="263257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27</a:t>
            </a:fld>
            <a:endParaRPr lang="de-DE"/>
          </a:p>
        </p:txBody>
      </p:sp>
    </p:spTree>
    <p:extLst>
      <p:ext uri="{BB962C8B-B14F-4D97-AF65-F5344CB8AC3E}">
        <p14:creationId xmlns:p14="http://schemas.microsoft.com/office/powerpoint/2010/main" val="365764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28</a:t>
            </a:fld>
            <a:endParaRPr lang="de-DE"/>
          </a:p>
        </p:txBody>
      </p:sp>
    </p:spTree>
    <p:extLst>
      <p:ext uri="{BB962C8B-B14F-4D97-AF65-F5344CB8AC3E}">
        <p14:creationId xmlns:p14="http://schemas.microsoft.com/office/powerpoint/2010/main" val="272536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29</a:t>
            </a:fld>
            <a:endParaRPr lang="de-DE"/>
          </a:p>
        </p:txBody>
      </p:sp>
    </p:spTree>
    <p:extLst>
      <p:ext uri="{BB962C8B-B14F-4D97-AF65-F5344CB8AC3E}">
        <p14:creationId xmlns:p14="http://schemas.microsoft.com/office/powerpoint/2010/main" val="1473542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30</a:t>
            </a:fld>
            <a:endParaRPr lang="de-DE"/>
          </a:p>
        </p:txBody>
      </p:sp>
    </p:spTree>
    <p:extLst>
      <p:ext uri="{BB962C8B-B14F-4D97-AF65-F5344CB8AC3E}">
        <p14:creationId xmlns:p14="http://schemas.microsoft.com/office/powerpoint/2010/main" val="257190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3</a:t>
            </a:fld>
            <a:endParaRPr lang="de-DE"/>
          </a:p>
        </p:txBody>
      </p:sp>
    </p:spTree>
    <p:extLst>
      <p:ext uri="{BB962C8B-B14F-4D97-AF65-F5344CB8AC3E}">
        <p14:creationId xmlns:p14="http://schemas.microsoft.com/office/powerpoint/2010/main" val="603622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31</a:t>
            </a:fld>
            <a:endParaRPr lang="de-DE"/>
          </a:p>
        </p:txBody>
      </p:sp>
    </p:spTree>
    <p:extLst>
      <p:ext uri="{BB962C8B-B14F-4D97-AF65-F5344CB8AC3E}">
        <p14:creationId xmlns:p14="http://schemas.microsoft.com/office/powerpoint/2010/main" val="721099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32</a:t>
            </a:fld>
            <a:endParaRPr lang="de-DE"/>
          </a:p>
        </p:txBody>
      </p:sp>
    </p:spTree>
    <p:extLst>
      <p:ext uri="{BB962C8B-B14F-4D97-AF65-F5344CB8AC3E}">
        <p14:creationId xmlns:p14="http://schemas.microsoft.com/office/powerpoint/2010/main" val="366949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5</a:t>
            </a:fld>
            <a:endParaRPr lang="de-DE"/>
          </a:p>
        </p:txBody>
      </p:sp>
    </p:spTree>
    <p:extLst>
      <p:ext uri="{BB962C8B-B14F-4D97-AF65-F5344CB8AC3E}">
        <p14:creationId xmlns:p14="http://schemas.microsoft.com/office/powerpoint/2010/main" val="178680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7</a:t>
            </a:fld>
            <a:endParaRPr lang="de-DE"/>
          </a:p>
        </p:txBody>
      </p:sp>
    </p:spTree>
    <p:extLst>
      <p:ext uri="{BB962C8B-B14F-4D97-AF65-F5344CB8AC3E}">
        <p14:creationId xmlns:p14="http://schemas.microsoft.com/office/powerpoint/2010/main" val="270290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9</a:t>
            </a:fld>
            <a:endParaRPr lang="de-DE"/>
          </a:p>
        </p:txBody>
      </p:sp>
    </p:spTree>
    <p:extLst>
      <p:ext uri="{BB962C8B-B14F-4D97-AF65-F5344CB8AC3E}">
        <p14:creationId xmlns:p14="http://schemas.microsoft.com/office/powerpoint/2010/main" val="200993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Söhne"/>
              </a:rPr>
              <a:t>Multi-class classification is a type of supervised machine learning problem where the goal is to predict one of multiple possible classes for a given input sample.</a:t>
            </a:r>
          </a:p>
          <a:p>
            <a:pPr algn="l">
              <a:buFont typeface="Arial" panose="020B0604020202020204" pitchFamily="34" charset="0"/>
              <a:buChar char="•"/>
            </a:pPr>
            <a:r>
              <a:rPr lang="en-GB" b="0" i="0" dirty="0">
                <a:solidFill>
                  <a:srgbClr val="D1D5DB"/>
                </a:solidFill>
                <a:effectLst/>
                <a:latin typeface="Söhne"/>
              </a:rPr>
              <a:t>Unlike binary classification, where the number of classes is 2, multi-class classification deals with more than 2 classes.</a:t>
            </a:r>
          </a:p>
          <a:p>
            <a:pPr algn="l">
              <a:buFont typeface="Arial" panose="020B0604020202020204" pitchFamily="34" charset="0"/>
              <a:buChar char="•"/>
            </a:pPr>
            <a:r>
              <a:rPr lang="en-GB" b="0" i="0" dirty="0">
                <a:solidFill>
                  <a:srgbClr val="D1D5DB"/>
                </a:solidFill>
                <a:effectLst/>
                <a:latin typeface="Söhne"/>
              </a:rPr>
              <a:t>Examples of multi-class classification include image classification (e.g., identifying the species of a plant from an image), speech recognition (e.g., recognizing spoken words), and sentiment analysis (e.g., classifying text as positive, negative, or neutral).</a:t>
            </a:r>
          </a:p>
          <a:p>
            <a:pPr algn="l">
              <a:buFont typeface="Arial" panose="020B0604020202020204" pitchFamily="34" charset="0"/>
              <a:buChar char="•"/>
            </a:pPr>
            <a:r>
              <a:rPr lang="en-GB" b="0" i="0" dirty="0">
                <a:solidFill>
                  <a:srgbClr val="D1D5DB"/>
                </a:solidFill>
                <a:effectLst/>
                <a:latin typeface="Söhne"/>
              </a:rPr>
              <a:t>Multi-class classification algorithms can be divided into two categories: one-vs-all (also known as one-vs-rest) and </a:t>
            </a:r>
            <a:r>
              <a:rPr lang="en-GB" b="0" i="0" dirty="0" err="1">
                <a:solidFill>
                  <a:srgbClr val="D1D5DB"/>
                </a:solidFill>
                <a:effectLst/>
                <a:latin typeface="Söhne"/>
              </a:rPr>
              <a:t>softmax</a:t>
            </a:r>
            <a:r>
              <a:rPr lang="en-GB" b="0" i="0" dirty="0">
                <a:solidFill>
                  <a:srgbClr val="D1D5DB"/>
                </a:solidFill>
                <a:effectLst/>
                <a:latin typeface="Söhne"/>
              </a:rPr>
              <a:t> (also known as multinomial logistic regression).</a:t>
            </a:r>
          </a:p>
          <a:p>
            <a:pPr algn="l">
              <a:buFont typeface="Arial" panose="020B0604020202020204" pitchFamily="34" charset="0"/>
              <a:buChar char="•"/>
            </a:pPr>
            <a:r>
              <a:rPr lang="en-GB" b="0" i="0" dirty="0">
                <a:solidFill>
                  <a:srgbClr val="D1D5DB"/>
                </a:solidFill>
                <a:effectLst/>
                <a:latin typeface="Söhne"/>
              </a:rPr>
              <a:t>The one-vs-all approach trains a separate binary classifier for each class, where the class is treated as positive and all other classes are treated as negative. The class with the highest predicted probability is chosen as the final prediction.</a:t>
            </a:r>
          </a:p>
          <a:p>
            <a:pPr algn="l">
              <a:buFont typeface="Arial" panose="020B0604020202020204" pitchFamily="34" charset="0"/>
              <a:buChar char="•"/>
            </a:pPr>
            <a:r>
              <a:rPr lang="en-GB" b="0" i="0" dirty="0">
                <a:solidFill>
                  <a:srgbClr val="D1D5DB"/>
                </a:solidFill>
                <a:effectLst/>
                <a:latin typeface="Söhne"/>
              </a:rPr>
              <a:t>The </a:t>
            </a:r>
            <a:r>
              <a:rPr lang="en-GB" b="0" i="0" dirty="0" err="1">
                <a:solidFill>
                  <a:srgbClr val="D1D5DB"/>
                </a:solidFill>
                <a:effectLst/>
                <a:latin typeface="Söhne"/>
              </a:rPr>
              <a:t>softmax</a:t>
            </a:r>
            <a:r>
              <a:rPr lang="en-GB" b="0" i="0" dirty="0">
                <a:solidFill>
                  <a:srgbClr val="D1D5DB"/>
                </a:solidFill>
                <a:effectLst/>
                <a:latin typeface="Söhne"/>
              </a:rPr>
              <a:t> approach trains a single classifier to predict a probability distribution over all classes, and the class with the highest predicted probability is chosen as the final prediction.</a:t>
            </a:r>
          </a:p>
          <a:p>
            <a:pPr algn="l">
              <a:buFont typeface="Arial" panose="020B0604020202020204" pitchFamily="34" charset="0"/>
              <a:buChar char="•"/>
            </a:pPr>
            <a:r>
              <a:rPr lang="en-GB" b="0" i="0" dirty="0">
                <a:solidFill>
                  <a:srgbClr val="D1D5DB"/>
                </a:solidFill>
                <a:effectLst/>
                <a:latin typeface="Söhne"/>
              </a:rPr>
              <a:t>Common evaluation metrics for multi-class classification include accuracy, precision, recall, F1-score, and confusion matrix.</a:t>
            </a:r>
          </a:p>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10</a:t>
            </a:fld>
            <a:endParaRPr lang="de-DE"/>
          </a:p>
        </p:txBody>
      </p:sp>
    </p:spTree>
    <p:extLst>
      <p:ext uri="{BB962C8B-B14F-4D97-AF65-F5344CB8AC3E}">
        <p14:creationId xmlns:p14="http://schemas.microsoft.com/office/powerpoint/2010/main" val="365972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11</a:t>
            </a:fld>
            <a:endParaRPr lang="de-DE"/>
          </a:p>
        </p:txBody>
      </p:sp>
    </p:spTree>
    <p:extLst>
      <p:ext uri="{BB962C8B-B14F-4D97-AF65-F5344CB8AC3E}">
        <p14:creationId xmlns:p14="http://schemas.microsoft.com/office/powerpoint/2010/main" val="39400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12</a:t>
            </a:fld>
            <a:endParaRPr lang="de-DE"/>
          </a:p>
        </p:txBody>
      </p:sp>
    </p:spTree>
    <p:extLst>
      <p:ext uri="{BB962C8B-B14F-4D97-AF65-F5344CB8AC3E}">
        <p14:creationId xmlns:p14="http://schemas.microsoft.com/office/powerpoint/2010/main" val="246735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A Decision Tree is a tree-based model used for both regression and classification tasks. The tree is made up of internal nodes, branches, and leaves. The following are key points about decision trees:</a:t>
            </a:r>
          </a:p>
          <a:p>
            <a:pPr algn="l">
              <a:buFont typeface="Arial" panose="020B0604020202020204" pitchFamily="34" charset="0"/>
              <a:buChar char="•"/>
            </a:pPr>
            <a:r>
              <a:rPr lang="en-GB" b="0" i="0" dirty="0">
                <a:solidFill>
                  <a:srgbClr val="D1D5DB"/>
                </a:solidFill>
                <a:effectLst/>
                <a:latin typeface="Söhne"/>
              </a:rPr>
              <a:t>Each internal node represents a test condition on a feature.</a:t>
            </a:r>
          </a:p>
          <a:p>
            <a:pPr algn="l">
              <a:buFont typeface="Arial" panose="020B0604020202020204" pitchFamily="34" charset="0"/>
              <a:buChar char="•"/>
            </a:pPr>
            <a:r>
              <a:rPr lang="en-GB" b="0" i="0" dirty="0">
                <a:solidFill>
                  <a:srgbClr val="D1D5DB"/>
                </a:solidFill>
                <a:effectLst/>
                <a:latin typeface="Söhne"/>
              </a:rPr>
              <a:t>The branches from the node represent the outcomes of the test condition.</a:t>
            </a:r>
          </a:p>
          <a:p>
            <a:pPr algn="l">
              <a:buFont typeface="Arial" panose="020B0604020202020204" pitchFamily="34" charset="0"/>
              <a:buChar char="•"/>
            </a:pPr>
            <a:r>
              <a:rPr lang="en-GB" b="0" i="0" dirty="0">
                <a:solidFill>
                  <a:srgbClr val="D1D5DB"/>
                </a:solidFill>
                <a:effectLst/>
                <a:latin typeface="Söhne"/>
              </a:rPr>
              <a:t>The leaves of the tree represent the prediction of the target variable.</a:t>
            </a:r>
          </a:p>
          <a:p>
            <a:pPr algn="l">
              <a:buFont typeface="Arial" panose="020B0604020202020204" pitchFamily="34" charset="0"/>
              <a:buChar char="•"/>
            </a:pPr>
            <a:r>
              <a:rPr lang="en-GB" b="0" i="0" dirty="0">
                <a:solidFill>
                  <a:srgbClr val="D1D5DB"/>
                </a:solidFill>
                <a:effectLst/>
                <a:latin typeface="Söhne"/>
              </a:rPr>
              <a:t>The decision tree is constructed by recursively splitting the data based on the feature that gives the highest information gain (or reduction in entropy) until the tree reaches a stopping criterion, such as a minimum number of samples per leaf or a maximum depth of the tree.</a:t>
            </a:r>
          </a:p>
          <a:p>
            <a:pPr algn="l">
              <a:buFont typeface="Arial" panose="020B0604020202020204" pitchFamily="34" charset="0"/>
              <a:buChar char="•"/>
            </a:pPr>
            <a:r>
              <a:rPr lang="en-GB" b="0" i="0" dirty="0">
                <a:solidFill>
                  <a:srgbClr val="D1D5DB"/>
                </a:solidFill>
                <a:effectLst/>
                <a:latin typeface="Söhne"/>
              </a:rPr>
              <a:t>The prediction for a new sample is made by traversing the tree from the root to a leaf based on the outcomes of the test conditions at each internal node.</a:t>
            </a:r>
          </a:p>
          <a:p>
            <a:pPr algn="l">
              <a:buFont typeface="Arial" panose="020B0604020202020204" pitchFamily="34" charset="0"/>
              <a:buChar char="•"/>
            </a:pPr>
            <a:r>
              <a:rPr lang="en-GB" b="0" i="0" dirty="0">
                <a:solidFill>
                  <a:srgbClr val="D1D5DB"/>
                </a:solidFill>
                <a:effectLst/>
                <a:latin typeface="Söhne"/>
              </a:rPr>
              <a:t>Decision trees are easy to understand and interpret, and they can handle both numerical and categorical data.</a:t>
            </a:r>
          </a:p>
          <a:p>
            <a:pPr algn="l">
              <a:buFont typeface="Arial" panose="020B0604020202020204" pitchFamily="34" charset="0"/>
              <a:buChar char="•"/>
            </a:pPr>
            <a:r>
              <a:rPr lang="en-GB" b="0" i="0" dirty="0">
                <a:solidFill>
                  <a:srgbClr val="D1D5DB"/>
                </a:solidFill>
                <a:effectLst/>
                <a:latin typeface="Söhne"/>
              </a:rPr>
              <a:t>They can easily capture complex non-linear relationships between features and the target variable.</a:t>
            </a:r>
          </a:p>
          <a:p>
            <a:pPr algn="l">
              <a:buFont typeface="Arial" panose="020B0604020202020204" pitchFamily="34" charset="0"/>
              <a:buChar char="•"/>
            </a:pPr>
            <a:r>
              <a:rPr lang="en-GB" b="0" i="0" dirty="0">
                <a:solidFill>
                  <a:srgbClr val="D1D5DB"/>
                </a:solidFill>
                <a:effectLst/>
                <a:latin typeface="Söhne"/>
              </a:rPr>
              <a:t>However, decision trees are prone to overfitting, especially when the tree is deep, which can lead to poor generalization performance on unseen data.</a:t>
            </a:r>
          </a:p>
          <a:p>
            <a:pPr algn="l">
              <a:buFont typeface="Arial" panose="020B0604020202020204" pitchFamily="34" charset="0"/>
              <a:buChar char="•"/>
            </a:pPr>
            <a:r>
              <a:rPr lang="en-GB" b="0" i="0" dirty="0">
                <a:solidFill>
                  <a:srgbClr val="D1D5DB"/>
                </a:solidFill>
                <a:effectLst/>
                <a:latin typeface="Söhne"/>
              </a:rPr>
              <a:t>To overcome overfitting, several techniques such as pruning, bagging, and random forests can be used.</a:t>
            </a:r>
          </a:p>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13</a:t>
            </a:fld>
            <a:endParaRPr lang="de-DE"/>
          </a:p>
        </p:txBody>
      </p:sp>
    </p:spTree>
    <p:extLst>
      <p:ext uri="{BB962C8B-B14F-4D97-AF65-F5344CB8AC3E}">
        <p14:creationId xmlns:p14="http://schemas.microsoft.com/office/powerpoint/2010/main" val="21682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9" name="Inhaltsplatzhalter 8"/>
          <p:cNvSpPr>
            <a:spLocks noGrp="1"/>
          </p:cNvSpPr>
          <p:nvPr>
            <p:ph sz="quarter" idx="10" hasCustomPrompt="1"/>
          </p:nvPr>
        </p:nvSpPr>
        <p:spPr>
          <a:xfrm>
            <a:off x="1109891" y="3844927"/>
            <a:ext cx="10573204" cy="849538"/>
          </a:xfrm>
          <a:prstGeom prst="rect">
            <a:avLst/>
          </a:prstGeom>
        </p:spPr>
        <p:txBody>
          <a:bodyPr/>
          <a:lstStyle>
            <a:lvl1pPr marL="0" indent="0">
              <a:buFontTx/>
              <a:buNone/>
              <a:defRPr sz="4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Headline</a:t>
            </a:r>
          </a:p>
        </p:txBody>
      </p:sp>
      <p:sp>
        <p:nvSpPr>
          <p:cNvPr id="17" name="Inhaltsplatzhalter 16"/>
          <p:cNvSpPr>
            <a:spLocks noGrp="1"/>
          </p:cNvSpPr>
          <p:nvPr>
            <p:ph sz="quarter" idx="12" hasCustomPrompt="1"/>
          </p:nvPr>
        </p:nvSpPr>
        <p:spPr>
          <a:xfrm>
            <a:off x="1109667" y="5348296"/>
            <a:ext cx="10572751" cy="415925"/>
          </a:xfrm>
          <a:prstGeom prst="rect">
            <a:avLst/>
          </a:prstGeom>
        </p:spPr>
        <p:txBody>
          <a:bodyPr/>
          <a:lstStyle>
            <a:lvl1pPr marL="0" indent="0">
              <a:buFontTx/>
              <a:buNone/>
              <a:defRPr sz="1875" baseline="0">
                <a:solidFill>
                  <a:schemeClr val="bg1"/>
                </a:solidFill>
              </a:defRPr>
            </a:lvl1pPr>
            <a:lvl2pPr marL="342892" indent="0">
              <a:buFontTx/>
              <a:buNone/>
              <a:defRPr>
                <a:solidFill>
                  <a:schemeClr val="bg1"/>
                </a:solidFill>
              </a:defRPr>
            </a:lvl2pPr>
            <a:lvl3pPr marL="685783" indent="0">
              <a:buFontTx/>
              <a:buNone/>
              <a:defRPr>
                <a:solidFill>
                  <a:schemeClr val="bg1"/>
                </a:solidFill>
              </a:defRPr>
            </a:lvl3pPr>
            <a:lvl4pPr marL="1028675" indent="0">
              <a:buFontTx/>
              <a:buNone/>
              <a:defRPr>
                <a:solidFill>
                  <a:schemeClr val="bg1"/>
                </a:solidFill>
              </a:defRPr>
            </a:lvl4pPr>
            <a:lvl5pPr marL="1371566" indent="0">
              <a:buFontTx/>
              <a:buNone/>
              <a:defRPr>
                <a:solidFill>
                  <a:schemeClr val="bg1"/>
                </a:solidFill>
              </a:defRPr>
            </a:lvl5pPr>
          </a:lstStyle>
          <a:p>
            <a:r>
              <a:rPr lang="de-DE" baseline="0" dirty="0">
                <a:solidFill>
                  <a:schemeClr val="bg1"/>
                </a:solidFill>
                <a:latin typeface="Open Sans" panose="020B0606030504020204" pitchFamily="34" charset="0"/>
              </a:rPr>
              <a:t>1. Januar 2019 | Uhrzeit | Ort</a:t>
            </a:r>
            <a:endParaRPr lang="de-DE" baseline="0" dirty="0">
              <a:solidFill>
                <a:schemeClr val="bg1"/>
              </a:solidFill>
            </a:endParaRPr>
          </a:p>
          <a:p>
            <a:pPr lvl="0"/>
            <a:endParaRPr lang="de-DE" dirty="0"/>
          </a:p>
        </p:txBody>
      </p:sp>
      <p:sp>
        <p:nvSpPr>
          <p:cNvPr id="18" name="Inhaltsplatzhalter 16"/>
          <p:cNvSpPr>
            <a:spLocks noGrp="1"/>
          </p:cNvSpPr>
          <p:nvPr>
            <p:ph sz="quarter" idx="13" hasCustomPrompt="1"/>
          </p:nvPr>
        </p:nvSpPr>
        <p:spPr>
          <a:xfrm>
            <a:off x="1109667" y="4813422"/>
            <a:ext cx="10572751" cy="415925"/>
          </a:xfrm>
          <a:prstGeom prst="rect">
            <a:avLst/>
          </a:prstGeom>
        </p:spPr>
        <p:txBody>
          <a:bodyPr/>
          <a:lstStyle>
            <a:lvl1pPr marL="0" indent="0">
              <a:buFontTx/>
              <a:buNone/>
              <a:defRPr sz="1875" b="1" baseline="0">
                <a:solidFill>
                  <a:schemeClr val="bg1"/>
                </a:solidFill>
              </a:defRPr>
            </a:lvl1pPr>
            <a:lvl2pPr marL="342892" indent="0">
              <a:buFontTx/>
              <a:buNone/>
              <a:defRPr>
                <a:solidFill>
                  <a:schemeClr val="bg1"/>
                </a:solidFill>
              </a:defRPr>
            </a:lvl2pPr>
            <a:lvl3pPr marL="685783" indent="0">
              <a:buFontTx/>
              <a:buNone/>
              <a:defRPr>
                <a:solidFill>
                  <a:schemeClr val="bg1"/>
                </a:solidFill>
              </a:defRPr>
            </a:lvl3pPr>
            <a:lvl4pPr marL="1028675" indent="0">
              <a:buFontTx/>
              <a:buNone/>
              <a:defRPr>
                <a:solidFill>
                  <a:schemeClr val="bg1"/>
                </a:solidFill>
              </a:defRPr>
            </a:lvl4pPr>
            <a:lvl5pPr marL="1371566" indent="0">
              <a:buFontTx/>
              <a:buNone/>
              <a:defRPr>
                <a:solidFill>
                  <a:schemeClr val="bg1"/>
                </a:solidFill>
              </a:defRPr>
            </a:lvl5pPr>
          </a:lstStyle>
          <a:p>
            <a:r>
              <a:rPr lang="de-DE" baseline="0" dirty="0">
                <a:solidFill>
                  <a:schemeClr val="bg1"/>
                </a:solidFill>
                <a:latin typeface="Open Sans" panose="020B0606030504020204" pitchFamily="34" charset="0"/>
              </a:rPr>
              <a:t>Unterüberschrift</a:t>
            </a:r>
            <a:endParaRPr lang="de-DE" baseline="0" dirty="0">
              <a:solidFill>
                <a:schemeClr val="bg1"/>
              </a:solidFill>
            </a:endParaRPr>
          </a:p>
          <a:p>
            <a:pPr lvl="0"/>
            <a:endParaRPr lang="de-DE" dirty="0"/>
          </a:p>
        </p:txBody>
      </p:sp>
    </p:spTree>
    <p:extLst>
      <p:ext uri="{BB962C8B-B14F-4D97-AF65-F5344CB8AC3E}">
        <p14:creationId xmlns:p14="http://schemas.microsoft.com/office/powerpoint/2010/main" val="409200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ischenüberschrift Anthrazit">
    <p:spTree>
      <p:nvGrpSpPr>
        <p:cNvPr id="1" name=""/>
        <p:cNvGrpSpPr/>
        <p:nvPr/>
      </p:nvGrpSpPr>
      <p:grpSpPr>
        <a:xfrm>
          <a:off x="0" y="0"/>
          <a:ext cx="0" cy="0"/>
          <a:chOff x="0" y="0"/>
          <a:chExt cx="0" cy="0"/>
        </a:xfrm>
      </p:grpSpPr>
      <p:sp>
        <p:nvSpPr>
          <p:cNvPr id="3" name="Inhaltsplatzhalter 3"/>
          <p:cNvSpPr>
            <a:spLocks noGrp="1"/>
          </p:cNvSpPr>
          <p:nvPr>
            <p:ph sz="quarter" idx="10" hasCustomPrompt="1"/>
          </p:nvPr>
        </p:nvSpPr>
        <p:spPr>
          <a:xfrm>
            <a:off x="595318" y="710069"/>
            <a:ext cx="4955495" cy="2016579"/>
          </a:xfrm>
          <a:prstGeom prst="rect">
            <a:avLst/>
          </a:prstGeom>
        </p:spPr>
        <p:txBody>
          <a:bodyPr/>
          <a:lstStyle>
            <a:lvl1pPr marL="0"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Zwischen-überschrift</a:t>
            </a:r>
          </a:p>
        </p:txBody>
      </p:sp>
    </p:spTree>
    <p:extLst>
      <p:ext uri="{BB962C8B-B14F-4D97-AF65-F5344CB8AC3E}">
        <p14:creationId xmlns:p14="http://schemas.microsoft.com/office/powerpoint/2010/main" val="358124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ukunft gestalten Anthrazit">
    <p:spTree>
      <p:nvGrpSpPr>
        <p:cNvPr id="1" name=""/>
        <p:cNvGrpSpPr/>
        <p:nvPr/>
      </p:nvGrpSpPr>
      <p:grpSpPr>
        <a:xfrm>
          <a:off x="0" y="0"/>
          <a:ext cx="0" cy="0"/>
          <a:chOff x="0" y="0"/>
          <a:chExt cx="0" cy="0"/>
        </a:xfrm>
      </p:grpSpPr>
      <p:sp>
        <p:nvSpPr>
          <p:cNvPr id="5"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Zukunft gestalten</a:t>
            </a:r>
          </a:p>
        </p:txBody>
      </p:sp>
      <p:sp>
        <p:nvSpPr>
          <p:cNvPr id="8" name="Inhaltsplatzhalter 7"/>
          <p:cNvSpPr>
            <a:spLocks noGrp="1"/>
          </p:cNvSpPr>
          <p:nvPr>
            <p:ph sz="quarter" idx="13" hasCustomPrompt="1"/>
          </p:nvPr>
        </p:nvSpPr>
        <p:spPr>
          <a:xfrm>
            <a:off x="595313" y="2783341"/>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175</a:t>
            </a:r>
          </a:p>
        </p:txBody>
      </p:sp>
      <p:sp>
        <p:nvSpPr>
          <p:cNvPr id="10" name="Inhaltsplatzhalter 9"/>
          <p:cNvSpPr>
            <a:spLocks noGrp="1"/>
          </p:cNvSpPr>
          <p:nvPr>
            <p:ph sz="quarter" idx="14" hasCustomPrompt="1"/>
          </p:nvPr>
        </p:nvSpPr>
        <p:spPr>
          <a:xfrm>
            <a:off x="595313" y="3461660"/>
            <a:ext cx="192745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Professorinnen </a:t>
            </a:r>
            <a:br>
              <a:rPr lang="de-DE" dirty="0"/>
            </a:br>
            <a:r>
              <a:rPr lang="de-DE" dirty="0"/>
              <a:t>und Professoren</a:t>
            </a:r>
          </a:p>
        </p:txBody>
      </p:sp>
      <p:sp>
        <p:nvSpPr>
          <p:cNvPr id="11" name="Inhaltsplatzhalter 7"/>
          <p:cNvSpPr>
            <a:spLocks noGrp="1"/>
          </p:cNvSpPr>
          <p:nvPr>
            <p:ph sz="quarter" idx="15" hasCustomPrompt="1"/>
          </p:nvPr>
        </p:nvSpPr>
        <p:spPr>
          <a:xfrm>
            <a:off x="3433765" y="4895170"/>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500</a:t>
            </a:r>
          </a:p>
        </p:txBody>
      </p:sp>
      <p:sp>
        <p:nvSpPr>
          <p:cNvPr id="12" name="Inhaltsplatzhalter 9"/>
          <p:cNvSpPr>
            <a:spLocks noGrp="1"/>
          </p:cNvSpPr>
          <p:nvPr>
            <p:ph sz="quarter" idx="16" hasCustomPrompt="1"/>
          </p:nvPr>
        </p:nvSpPr>
        <p:spPr>
          <a:xfrm>
            <a:off x="3433765" y="5573494"/>
            <a:ext cx="322013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Mitarbeiterinnen und Mitarbeiter in Lehre und Verwaltung</a:t>
            </a:r>
          </a:p>
        </p:txBody>
      </p:sp>
      <p:sp>
        <p:nvSpPr>
          <p:cNvPr id="13" name="Inhaltsplatzhalter 7"/>
          <p:cNvSpPr>
            <a:spLocks noGrp="1"/>
          </p:cNvSpPr>
          <p:nvPr>
            <p:ph sz="quarter" idx="17" hasCustomPrompt="1"/>
          </p:nvPr>
        </p:nvSpPr>
        <p:spPr>
          <a:xfrm>
            <a:off x="8375199" y="4304620"/>
            <a:ext cx="3022144"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37,5 Mio.</a:t>
            </a:r>
          </a:p>
        </p:txBody>
      </p:sp>
      <p:sp>
        <p:nvSpPr>
          <p:cNvPr id="14" name="Inhaltsplatzhalter 9"/>
          <p:cNvSpPr>
            <a:spLocks noGrp="1"/>
          </p:cNvSpPr>
          <p:nvPr>
            <p:ph sz="quarter" idx="18" hasCustomPrompt="1"/>
          </p:nvPr>
        </p:nvSpPr>
        <p:spPr>
          <a:xfrm>
            <a:off x="8375199" y="4982944"/>
            <a:ext cx="3022144"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Etat in Euro als Landesmittel 9,3 Mio. Drittmittel</a:t>
            </a:r>
          </a:p>
        </p:txBody>
      </p:sp>
      <p:sp>
        <p:nvSpPr>
          <p:cNvPr id="15" name="Inhaltsplatzhalter 7"/>
          <p:cNvSpPr>
            <a:spLocks noGrp="1"/>
          </p:cNvSpPr>
          <p:nvPr>
            <p:ph sz="quarter" idx="19" hasCustomPrompt="1"/>
          </p:nvPr>
        </p:nvSpPr>
        <p:spPr>
          <a:xfrm>
            <a:off x="5042134" y="3003776"/>
            <a:ext cx="540265" cy="1062038"/>
          </a:xfrm>
          <a:prstGeom prst="rect">
            <a:avLst/>
          </a:prstGeom>
        </p:spPr>
        <p:txBody>
          <a:bodyPr/>
          <a:lstStyle>
            <a:lvl1pPr marL="0" indent="0">
              <a:buFontTx/>
              <a:buNone/>
              <a:defRPr sz="6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a:t>
            </a:r>
          </a:p>
        </p:txBody>
      </p:sp>
      <p:sp>
        <p:nvSpPr>
          <p:cNvPr id="16" name="Inhaltsplatzhalter 9"/>
          <p:cNvSpPr>
            <a:spLocks noGrp="1"/>
          </p:cNvSpPr>
          <p:nvPr>
            <p:ph sz="quarter" idx="20" hasCustomPrompt="1"/>
          </p:nvPr>
        </p:nvSpPr>
        <p:spPr>
          <a:xfrm>
            <a:off x="5899381" y="3003776"/>
            <a:ext cx="1179059" cy="1062038"/>
          </a:xfrm>
          <a:prstGeom prst="rect">
            <a:avLst/>
          </a:prstGeom>
        </p:spPr>
        <p:txBody>
          <a:bodyPr/>
          <a:lstStyle>
            <a:lvl1pPr marL="0" indent="0">
              <a:lnSpc>
                <a:spcPct val="100000"/>
              </a:lnSpc>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Standorte:</a:t>
            </a:r>
            <a:br>
              <a:rPr lang="de-DE" dirty="0"/>
            </a:br>
            <a:r>
              <a:rPr lang="de-DE" dirty="0"/>
              <a:t>Lemgo</a:t>
            </a:r>
            <a:br>
              <a:rPr lang="de-DE" dirty="0"/>
            </a:br>
            <a:r>
              <a:rPr lang="de-DE" dirty="0"/>
              <a:t>Detmold</a:t>
            </a:r>
            <a:br>
              <a:rPr lang="de-DE" dirty="0"/>
            </a:br>
            <a:r>
              <a:rPr lang="de-DE" dirty="0"/>
              <a:t>Höxter</a:t>
            </a:r>
          </a:p>
        </p:txBody>
      </p:sp>
    </p:spTree>
    <p:extLst>
      <p:ext uri="{BB962C8B-B14F-4D97-AF65-F5344CB8AC3E}">
        <p14:creationId xmlns:p14="http://schemas.microsoft.com/office/powerpoint/2010/main" val="3262976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3" name="Inhaltsplatzhalter 8"/>
          <p:cNvSpPr>
            <a:spLocks noGrp="1"/>
          </p:cNvSpPr>
          <p:nvPr>
            <p:ph sz="quarter" idx="10" hasCustomPrompt="1"/>
          </p:nvPr>
        </p:nvSpPr>
        <p:spPr>
          <a:xfrm>
            <a:off x="1109891" y="3844934"/>
            <a:ext cx="10573204" cy="1845581"/>
          </a:xfrm>
          <a:prstGeom prst="rect">
            <a:avLst/>
          </a:prstGeom>
        </p:spPr>
        <p:txBody>
          <a:bodyPr anchor="b"/>
          <a:lstStyle>
            <a:lvl1pPr marL="0" indent="0" algn="r">
              <a:buFontTx/>
              <a:buNone/>
              <a:defRPr sz="4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Vielen Dank!</a:t>
            </a:r>
          </a:p>
        </p:txBody>
      </p:sp>
    </p:spTree>
    <p:extLst>
      <p:ext uri="{BB962C8B-B14F-4D97-AF65-F5344CB8AC3E}">
        <p14:creationId xmlns:p14="http://schemas.microsoft.com/office/powerpoint/2010/main" val="59452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mit Bullets">
    <p:spTree>
      <p:nvGrpSpPr>
        <p:cNvPr id="1" name=""/>
        <p:cNvGrpSpPr/>
        <p:nvPr/>
      </p:nvGrpSpPr>
      <p:grpSpPr>
        <a:xfrm>
          <a:off x="0" y="0"/>
          <a:ext cx="0" cy="0"/>
          <a:chOff x="0" y="0"/>
          <a:chExt cx="0" cy="0"/>
        </a:xfrm>
      </p:grpSpPr>
      <p:sp>
        <p:nvSpPr>
          <p:cNvPr id="3" name="Inhaltsplatzhalter 2"/>
          <p:cNvSpPr>
            <a:spLocks noGrp="1"/>
          </p:cNvSpPr>
          <p:nvPr>
            <p:ph sz="quarter" idx="10" hasCustomPrompt="1"/>
          </p:nvPr>
        </p:nvSpPr>
        <p:spPr>
          <a:xfrm>
            <a:off x="595315" y="710067"/>
            <a:ext cx="9144000" cy="571726"/>
          </a:xfrm>
          <a:prstGeom prst="rect">
            <a:avLst/>
          </a:prstGeom>
        </p:spPr>
        <p:txBody>
          <a:bodyPr/>
          <a:lstStyle>
            <a:lvl1pPr marL="0" indent="0">
              <a:buFontTx/>
              <a:buNone/>
              <a:defRPr sz="3500" baseline="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Headlines mit </a:t>
            </a:r>
            <a:r>
              <a:rPr lang="de-DE" dirty="0" err="1"/>
              <a:t>Bullets</a:t>
            </a:r>
            <a:endParaRPr lang="de-DE" dirty="0"/>
          </a:p>
        </p:txBody>
      </p:sp>
      <p:sp>
        <p:nvSpPr>
          <p:cNvPr id="8" name="Textplatzhalter 7"/>
          <p:cNvSpPr>
            <a:spLocks noGrp="1"/>
          </p:cNvSpPr>
          <p:nvPr>
            <p:ph type="body" sz="quarter" idx="12" hasCustomPrompt="1"/>
          </p:nvPr>
        </p:nvSpPr>
        <p:spPr>
          <a:xfrm>
            <a:off x="595313" y="1681842"/>
            <a:ext cx="11087779" cy="4482194"/>
          </a:xfrm>
          <a:prstGeom prst="rect">
            <a:avLst/>
          </a:prstGeom>
        </p:spPr>
        <p:txBody>
          <a:bodyPr/>
          <a:lstStyle>
            <a:lvl1pPr marL="171446" indent="-171446">
              <a:buClr>
                <a:srgbClr val="E40042"/>
              </a:buClr>
              <a:buSzPct val="80000"/>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1pPr>
            <a:lvl2pPr marL="514337"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2pPr>
            <a:lvl3pPr marL="857228"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3pPr>
            <a:lvl4pPr marL="1200120"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4pPr>
            <a:lvl5pPr marL="1543012"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5pPr>
          </a:lstStyle>
          <a:p>
            <a:pPr lvl="0"/>
            <a:r>
              <a:rPr lang="de-DE" dirty="0"/>
              <a:t> 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7263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und Diagramm">
    <p:spTree>
      <p:nvGrpSpPr>
        <p:cNvPr id="1" name=""/>
        <p:cNvGrpSpPr/>
        <p:nvPr/>
      </p:nvGrpSpPr>
      <p:grpSpPr>
        <a:xfrm>
          <a:off x="0" y="0"/>
          <a:ext cx="0" cy="0"/>
          <a:chOff x="0" y="0"/>
          <a:chExt cx="0" cy="0"/>
        </a:xfrm>
      </p:grpSpPr>
      <p:sp>
        <p:nvSpPr>
          <p:cNvPr id="3" name="Diagrammplatzhalter 2"/>
          <p:cNvSpPr>
            <a:spLocks noGrp="1"/>
          </p:cNvSpPr>
          <p:nvPr>
            <p:ph type="chart" sz="quarter" idx="10"/>
          </p:nvPr>
        </p:nvSpPr>
        <p:spPr>
          <a:xfrm>
            <a:off x="6342970" y="1681842"/>
            <a:ext cx="5340123" cy="4457702"/>
          </a:xfrm>
          <a:prstGeom prst="rect">
            <a:avLst/>
          </a:prstGeom>
        </p:spPr>
        <p:txBody>
          <a:bodyPr/>
          <a:lstStyle/>
          <a:p>
            <a:endParaRPr lang="de-DE"/>
          </a:p>
        </p:txBody>
      </p:sp>
      <p:sp>
        <p:nvSpPr>
          <p:cNvPr id="5" name="Inhaltsplatzhalter 4"/>
          <p:cNvSpPr>
            <a:spLocks noGrp="1"/>
          </p:cNvSpPr>
          <p:nvPr>
            <p:ph sz="quarter" idx="11" hasCustomPrompt="1"/>
          </p:nvPr>
        </p:nvSpPr>
        <p:spPr>
          <a:xfrm>
            <a:off x="595315" y="1681841"/>
            <a:ext cx="5340123" cy="4457702"/>
          </a:xfrm>
          <a:prstGeom prst="rect">
            <a:avLst/>
          </a:prstGeom>
        </p:spPr>
        <p:txBody>
          <a:bodyPr/>
          <a:lstStyle>
            <a:lvl1pPr marL="0" indent="0" rtl="0">
              <a:lnSpc>
                <a:spcPct val="150000"/>
              </a:lnSpc>
              <a:buFontTx/>
              <a:buNone/>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rtl="0">
              <a:lnSpc>
                <a:spcPct val="150000"/>
              </a:lnSpc>
            </a:pP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Blindtext zum Thema:</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Ein kleines Bächlein namens Duden.</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Der Name war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Lorem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Ipsum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a:t>
            </a:r>
          </a:p>
        </p:txBody>
      </p:sp>
      <p:sp>
        <p:nvSpPr>
          <p:cNvPr id="7"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Text und Diagramm</a:t>
            </a:r>
          </a:p>
        </p:txBody>
      </p:sp>
    </p:spTree>
    <p:extLst>
      <p:ext uri="{BB962C8B-B14F-4D97-AF65-F5344CB8AC3E}">
        <p14:creationId xmlns:p14="http://schemas.microsoft.com/office/powerpoint/2010/main" val="285704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und Grafik">
    <p:spTree>
      <p:nvGrpSpPr>
        <p:cNvPr id="1" name=""/>
        <p:cNvGrpSpPr/>
        <p:nvPr/>
      </p:nvGrpSpPr>
      <p:grpSpPr>
        <a:xfrm>
          <a:off x="0" y="0"/>
          <a:ext cx="0" cy="0"/>
          <a:chOff x="0" y="0"/>
          <a:chExt cx="0" cy="0"/>
        </a:xfrm>
      </p:grpSpPr>
      <p:sp>
        <p:nvSpPr>
          <p:cNvPr id="5"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Text und Grafik</a:t>
            </a:r>
          </a:p>
        </p:txBody>
      </p:sp>
      <p:sp>
        <p:nvSpPr>
          <p:cNvPr id="7" name="Inhaltsplatzhalter 4"/>
          <p:cNvSpPr>
            <a:spLocks noGrp="1"/>
          </p:cNvSpPr>
          <p:nvPr>
            <p:ph sz="quarter" idx="11" hasCustomPrompt="1"/>
          </p:nvPr>
        </p:nvSpPr>
        <p:spPr>
          <a:xfrm>
            <a:off x="595315" y="1681841"/>
            <a:ext cx="5340123" cy="4457702"/>
          </a:xfrm>
          <a:prstGeom prst="rect">
            <a:avLst/>
          </a:prstGeom>
        </p:spPr>
        <p:txBody>
          <a:bodyPr/>
          <a:lstStyle>
            <a:lvl1pPr marL="0" indent="0" rtl="0">
              <a:lnSpc>
                <a:spcPct val="150000"/>
              </a:lnSpc>
              <a:buFontTx/>
              <a:buNone/>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rtl="0">
              <a:lnSpc>
                <a:spcPct val="150000"/>
              </a:lnSpc>
            </a:pP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Blindtext zum Thema:</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Ein kleines Bächlein namens Duden.</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Der Name war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Lorem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Ipsum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a:t>
            </a:r>
          </a:p>
        </p:txBody>
      </p:sp>
      <p:sp>
        <p:nvSpPr>
          <p:cNvPr id="8" name="Bildplatzhalter 7"/>
          <p:cNvSpPr>
            <a:spLocks noGrp="1"/>
          </p:cNvSpPr>
          <p:nvPr>
            <p:ph type="pic" sz="quarter" idx="13"/>
          </p:nvPr>
        </p:nvSpPr>
        <p:spPr>
          <a:xfrm>
            <a:off x="6342970" y="1681842"/>
            <a:ext cx="5340123" cy="4457702"/>
          </a:xfrm>
          <a:prstGeom prst="rect">
            <a:avLst/>
          </a:prstGeom>
        </p:spPr>
        <p:txBody>
          <a:bodyPr/>
          <a:lstStyle/>
          <a:p>
            <a:endParaRPr lang="de-DE"/>
          </a:p>
        </p:txBody>
      </p:sp>
    </p:spTree>
    <p:extLst>
      <p:ext uri="{BB962C8B-B14F-4D97-AF65-F5344CB8AC3E}">
        <p14:creationId xmlns:p14="http://schemas.microsoft.com/office/powerpoint/2010/main" val="128586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tableau">
    <p:spTree>
      <p:nvGrpSpPr>
        <p:cNvPr id="1" name=""/>
        <p:cNvGrpSpPr/>
        <p:nvPr/>
      </p:nvGrpSpPr>
      <p:grpSpPr>
        <a:xfrm>
          <a:off x="0" y="0"/>
          <a:ext cx="0" cy="0"/>
          <a:chOff x="0" y="0"/>
          <a:chExt cx="0" cy="0"/>
        </a:xfrm>
      </p:grpSpPr>
      <p:sp>
        <p:nvSpPr>
          <p:cNvPr id="3" name="Bildplatzhalter 7"/>
          <p:cNvSpPr>
            <a:spLocks noGrp="1"/>
          </p:cNvSpPr>
          <p:nvPr>
            <p:ph type="pic" sz="quarter" idx="13"/>
          </p:nvPr>
        </p:nvSpPr>
        <p:spPr>
          <a:xfrm>
            <a:off x="6351139" y="1681842"/>
            <a:ext cx="5340123" cy="4457702"/>
          </a:xfrm>
          <a:prstGeom prst="rect">
            <a:avLst/>
          </a:prstGeom>
        </p:spPr>
        <p:txBody>
          <a:bodyPr/>
          <a:lstStyle/>
          <a:p>
            <a:endParaRPr lang="de-DE"/>
          </a:p>
        </p:txBody>
      </p:sp>
      <p:sp>
        <p:nvSpPr>
          <p:cNvPr id="5" name="Bildplatzhalter 7"/>
          <p:cNvSpPr>
            <a:spLocks noGrp="1"/>
          </p:cNvSpPr>
          <p:nvPr>
            <p:ph type="pic" sz="quarter" idx="14"/>
          </p:nvPr>
        </p:nvSpPr>
        <p:spPr>
          <a:xfrm>
            <a:off x="595313" y="1681841"/>
            <a:ext cx="5340123" cy="4457702"/>
          </a:xfrm>
          <a:prstGeom prst="rect">
            <a:avLst/>
          </a:prstGeom>
        </p:spPr>
        <p:txBody>
          <a:bodyPr/>
          <a:lstStyle/>
          <a:p>
            <a:endParaRPr lang="de-DE"/>
          </a:p>
        </p:txBody>
      </p:sp>
      <p:sp>
        <p:nvSpPr>
          <p:cNvPr id="6"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Bildtableau</a:t>
            </a:r>
          </a:p>
        </p:txBody>
      </p:sp>
    </p:spTree>
    <p:extLst>
      <p:ext uri="{BB962C8B-B14F-4D97-AF65-F5344CB8AC3E}">
        <p14:creationId xmlns:p14="http://schemas.microsoft.com/office/powerpoint/2010/main" val="354476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ext und Grafi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967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chluss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6876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ischenüberschrift Rot">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595318" y="710069"/>
            <a:ext cx="4955495" cy="2016579"/>
          </a:xfrm>
          <a:prstGeom prst="rect">
            <a:avLst/>
          </a:prstGeom>
        </p:spPr>
        <p:txBody>
          <a:bodyPr/>
          <a:lstStyle>
            <a:lvl1pPr marL="0"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Zwischen-überschrift</a:t>
            </a:r>
          </a:p>
        </p:txBody>
      </p:sp>
    </p:spTree>
    <p:extLst>
      <p:ext uri="{BB962C8B-B14F-4D97-AF65-F5344CB8AC3E}">
        <p14:creationId xmlns:p14="http://schemas.microsoft.com/office/powerpoint/2010/main" val="3506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ukunft gestalten Rot">
    <p:spTree>
      <p:nvGrpSpPr>
        <p:cNvPr id="1" name=""/>
        <p:cNvGrpSpPr/>
        <p:nvPr/>
      </p:nvGrpSpPr>
      <p:grpSpPr>
        <a:xfrm>
          <a:off x="0" y="0"/>
          <a:ext cx="0" cy="0"/>
          <a:chOff x="0" y="0"/>
          <a:chExt cx="0" cy="0"/>
        </a:xfrm>
      </p:grpSpPr>
      <p:sp>
        <p:nvSpPr>
          <p:cNvPr id="3"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Zukunft gestalten</a:t>
            </a:r>
          </a:p>
        </p:txBody>
      </p:sp>
      <p:sp>
        <p:nvSpPr>
          <p:cNvPr id="5" name="Inhaltsplatzhalter 7"/>
          <p:cNvSpPr>
            <a:spLocks noGrp="1"/>
          </p:cNvSpPr>
          <p:nvPr>
            <p:ph sz="quarter" idx="13" hasCustomPrompt="1"/>
          </p:nvPr>
        </p:nvSpPr>
        <p:spPr>
          <a:xfrm>
            <a:off x="595313" y="2783341"/>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175</a:t>
            </a:r>
          </a:p>
        </p:txBody>
      </p:sp>
      <p:sp>
        <p:nvSpPr>
          <p:cNvPr id="6" name="Inhaltsplatzhalter 9"/>
          <p:cNvSpPr>
            <a:spLocks noGrp="1"/>
          </p:cNvSpPr>
          <p:nvPr>
            <p:ph sz="quarter" idx="14" hasCustomPrompt="1"/>
          </p:nvPr>
        </p:nvSpPr>
        <p:spPr>
          <a:xfrm>
            <a:off x="595313" y="3461660"/>
            <a:ext cx="192745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Professorinnen </a:t>
            </a:r>
            <a:br>
              <a:rPr lang="de-DE" dirty="0"/>
            </a:br>
            <a:r>
              <a:rPr lang="de-DE" dirty="0"/>
              <a:t>und Professoren</a:t>
            </a:r>
          </a:p>
        </p:txBody>
      </p:sp>
      <p:sp>
        <p:nvSpPr>
          <p:cNvPr id="7" name="Inhaltsplatzhalter 7"/>
          <p:cNvSpPr>
            <a:spLocks noGrp="1"/>
          </p:cNvSpPr>
          <p:nvPr>
            <p:ph sz="quarter" idx="15" hasCustomPrompt="1"/>
          </p:nvPr>
        </p:nvSpPr>
        <p:spPr>
          <a:xfrm>
            <a:off x="3433765" y="4895170"/>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500</a:t>
            </a:r>
          </a:p>
        </p:txBody>
      </p:sp>
      <p:sp>
        <p:nvSpPr>
          <p:cNvPr id="8" name="Inhaltsplatzhalter 9"/>
          <p:cNvSpPr>
            <a:spLocks noGrp="1"/>
          </p:cNvSpPr>
          <p:nvPr>
            <p:ph sz="quarter" idx="16" hasCustomPrompt="1"/>
          </p:nvPr>
        </p:nvSpPr>
        <p:spPr>
          <a:xfrm>
            <a:off x="3433765" y="5573494"/>
            <a:ext cx="322013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Mitarbeiterinnen und Mitarbeiter in Lehre und Verwaltung</a:t>
            </a:r>
          </a:p>
        </p:txBody>
      </p:sp>
      <p:sp>
        <p:nvSpPr>
          <p:cNvPr id="9" name="Inhaltsplatzhalter 7"/>
          <p:cNvSpPr>
            <a:spLocks noGrp="1"/>
          </p:cNvSpPr>
          <p:nvPr>
            <p:ph sz="quarter" idx="19" hasCustomPrompt="1"/>
          </p:nvPr>
        </p:nvSpPr>
        <p:spPr>
          <a:xfrm>
            <a:off x="5042134" y="3003776"/>
            <a:ext cx="540265" cy="1062038"/>
          </a:xfrm>
          <a:prstGeom prst="rect">
            <a:avLst/>
          </a:prstGeom>
        </p:spPr>
        <p:txBody>
          <a:bodyPr/>
          <a:lstStyle>
            <a:lvl1pPr marL="0" indent="0">
              <a:buFontTx/>
              <a:buNone/>
              <a:defRPr sz="6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a:t>
            </a:r>
          </a:p>
        </p:txBody>
      </p:sp>
      <p:sp>
        <p:nvSpPr>
          <p:cNvPr id="10" name="Inhaltsplatzhalter 9"/>
          <p:cNvSpPr>
            <a:spLocks noGrp="1"/>
          </p:cNvSpPr>
          <p:nvPr>
            <p:ph sz="quarter" idx="20" hasCustomPrompt="1"/>
          </p:nvPr>
        </p:nvSpPr>
        <p:spPr>
          <a:xfrm>
            <a:off x="5899381" y="3003776"/>
            <a:ext cx="1179059" cy="1062038"/>
          </a:xfrm>
          <a:prstGeom prst="rect">
            <a:avLst/>
          </a:prstGeom>
        </p:spPr>
        <p:txBody>
          <a:bodyPr/>
          <a:lstStyle>
            <a:lvl1pPr marL="0" indent="0">
              <a:lnSpc>
                <a:spcPct val="100000"/>
              </a:lnSpc>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Standorte:</a:t>
            </a:r>
            <a:br>
              <a:rPr lang="de-DE" dirty="0"/>
            </a:br>
            <a:r>
              <a:rPr lang="de-DE" dirty="0"/>
              <a:t>Lemgo</a:t>
            </a:r>
            <a:br>
              <a:rPr lang="de-DE" dirty="0"/>
            </a:br>
            <a:r>
              <a:rPr lang="de-DE" dirty="0"/>
              <a:t>Detmold</a:t>
            </a:r>
            <a:br>
              <a:rPr lang="de-DE" dirty="0"/>
            </a:br>
            <a:r>
              <a:rPr lang="de-DE" dirty="0"/>
              <a:t>Höxter</a:t>
            </a:r>
          </a:p>
        </p:txBody>
      </p:sp>
      <p:sp>
        <p:nvSpPr>
          <p:cNvPr id="11" name="Inhaltsplatzhalter 7"/>
          <p:cNvSpPr>
            <a:spLocks noGrp="1"/>
          </p:cNvSpPr>
          <p:nvPr>
            <p:ph sz="quarter" idx="17" hasCustomPrompt="1"/>
          </p:nvPr>
        </p:nvSpPr>
        <p:spPr>
          <a:xfrm>
            <a:off x="8375199" y="4304620"/>
            <a:ext cx="3022144"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37,5 Mio.</a:t>
            </a:r>
          </a:p>
        </p:txBody>
      </p:sp>
      <p:sp>
        <p:nvSpPr>
          <p:cNvPr id="12" name="Inhaltsplatzhalter 9"/>
          <p:cNvSpPr>
            <a:spLocks noGrp="1"/>
          </p:cNvSpPr>
          <p:nvPr>
            <p:ph sz="quarter" idx="18" hasCustomPrompt="1"/>
          </p:nvPr>
        </p:nvSpPr>
        <p:spPr>
          <a:xfrm>
            <a:off x="8375199" y="4982944"/>
            <a:ext cx="3022144"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Etat in Euro als Landesmittel 9,3 Mio. Drittmittel</a:t>
            </a:r>
          </a:p>
        </p:txBody>
      </p:sp>
    </p:spTree>
    <p:extLst>
      <p:ext uri="{BB962C8B-B14F-4D97-AF65-F5344CB8AC3E}">
        <p14:creationId xmlns:p14="http://schemas.microsoft.com/office/powerpoint/2010/main" val="985914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Tree>
    <p:extLst>
      <p:ext uri="{BB962C8B-B14F-4D97-AF65-F5344CB8AC3E}">
        <p14:creationId xmlns:p14="http://schemas.microsoft.com/office/powerpoint/2010/main" val="799131752"/>
      </p:ext>
    </p:extLst>
  </p:cSld>
  <p:clrMap bg1="lt1" tx1="dk1" bg2="lt2" tx2="dk2" accent1="accent1" accent2="accent2" accent3="accent3" accent4="accent4" accent5="accent5" accent6="accent6" hlink="hlink" folHlink="folHlink"/>
  <p:sldLayoutIdLst>
    <p:sldLayoutId id="21474837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rgbClr val="425159"/>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6"/>
          <p:cNvSpPr txBox="1">
            <a:spLocks/>
          </p:cNvSpPr>
          <p:nvPr userDrawn="1"/>
        </p:nvSpPr>
        <p:spPr>
          <a:xfrm>
            <a:off x="504826" y="6459375"/>
            <a:ext cx="1915881" cy="292347"/>
          </a:xfrm>
          <a:prstGeom prst="rect">
            <a:avLst/>
          </a:prstGeom>
        </p:spPr>
        <p:txBody>
          <a:bodyPr/>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dirty="0">
                <a:solidFill>
                  <a:srgbClr val="425159"/>
                </a:solidFill>
                <a:latin typeface="Open Sans" panose="020B0606030504020204" pitchFamily="34" charset="0"/>
                <a:ea typeface="Open Sans" panose="020B0606030504020204" pitchFamily="34" charset="0"/>
                <a:cs typeface="Open Sans" panose="020B0606030504020204" pitchFamily="34" charset="0"/>
              </a:rPr>
              <a:t>10/02/2023 |</a:t>
            </a:r>
            <a:r>
              <a:rPr lang="en-US" sz="750" baseline="0" dirty="0">
                <a:solidFill>
                  <a:srgbClr val="425159"/>
                </a:solidFill>
                <a:latin typeface="Open Sans" panose="020B0606030504020204" pitchFamily="34" charset="0"/>
                <a:ea typeface="Open Sans" panose="020B0606030504020204" pitchFamily="34" charset="0"/>
                <a:cs typeface="Open Sans" panose="020B0606030504020204" pitchFamily="34" charset="0"/>
              </a:rPr>
              <a:t> Lemgo</a:t>
            </a:r>
            <a:endParaRPr lang="en-US" sz="75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9048697"/>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70" r:id="rId3"/>
    <p:sldLayoutId id="2147483665" r:id="rId4"/>
    <p:sldLayoutId id="2147483705" r:id="rId5"/>
    <p:sldLayoutId id="2147483706" r:id="rId6"/>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537"/>
            <a:ext cx="12192000" cy="6857463"/>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8356699"/>
      </p:ext>
    </p:extLst>
  </p:cSld>
  <p:clrMap bg1="lt1" tx1="dk1" bg2="lt2" tx2="dk2" accent1="accent1" accent2="accent2" accent3="accent3" accent4="accent4" accent5="accent5" accent6="accent6" hlink="hlink" folHlink="folHlink"/>
  <p:sldLayoutIdLst>
    <p:sldLayoutId id="2147483671" r:id="rId1"/>
    <p:sldLayoutId id="2147483676" r:id="rId2"/>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895"/>
            <a:ext cx="12192000" cy="6857463"/>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78872903"/>
      </p:ext>
    </p:extLst>
  </p:cSld>
  <p:clrMap bg1="lt1" tx1="dk1" bg2="lt2" tx2="dk2" accent1="accent1" accent2="accent2" accent3="accent3" accent4="accent4" accent5="accent5" accent6="accent6" hlink="hlink" folHlink="folHlink"/>
  <p:sldLayoutIdLst>
    <p:sldLayoutId id="2147483674" r:id="rId1"/>
    <p:sldLayoutId id="2147483675" r:id="rId2"/>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Tree>
    <p:extLst>
      <p:ext uri="{BB962C8B-B14F-4D97-AF65-F5344CB8AC3E}">
        <p14:creationId xmlns:p14="http://schemas.microsoft.com/office/powerpoint/2010/main" val="218031753"/>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kshayChikhalkar/CPU-Classification-RFC-DTC-SV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0"/>
          </p:nvPr>
        </p:nvSpPr>
        <p:spPr>
          <a:xfrm>
            <a:off x="1109891" y="3844926"/>
            <a:ext cx="10573204" cy="1297680"/>
          </a:xfrm>
        </p:spPr>
        <p:txBody>
          <a:bodyPr>
            <a:normAutofit fontScale="62500" lnSpcReduction="20000"/>
          </a:bodyPr>
          <a:lstStyle/>
          <a:p>
            <a:pPr>
              <a:lnSpc>
                <a:spcPct val="160000"/>
              </a:lnSpc>
            </a:pPr>
            <a:r>
              <a:rPr lang="en-GB" sz="4400" dirty="0">
                <a:effectLst/>
                <a:latin typeface="Open Sans" panose="020B0606030504020204" pitchFamily="34" charset="0"/>
                <a:ea typeface="Open Sans" panose="020B0606030504020204" pitchFamily="34" charset="0"/>
                <a:cs typeface="Open Sans" panose="020B0606030504020204" pitchFamily="34" charset="0"/>
              </a:rPr>
              <a:t>Evaluating the Performance of GPU Classification Based on Graphics Memory Type</a:t>
            </a:r>
            <a:endParaRPr lang="en-GB" sz="88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Inhaltsplatzhalter 2"/>
          <p:cNvSpPr>
            <a:spLocks noGrp="1"/>
          </p:cNvSpPr>
          <p:nvPr>
            <p:ph sz="quarter" idx="12"/>
          </p:nvPr>
        </p:nvSpPr>
        <p:spPr>
          <a:xfrm>
            <a:off x="1109667" y="5848168"/>
            <a:ext cx="10572751" cy="415925"/>
          </a:xfrm>
        </p:spPr>
        <p:txBody>
          <a:bodyPr/>
          <a:lstStyle/>
          <a:p>
            <a:r>
              <a:rPr lang="de-DE" dirty="0"/>
              <a:t>10 </a:t>
            </a:r>
            <a:r>
              <a:rPr lang="de-DE" dirty="0" err="1"/>
              <a:t>February</a:t>
            </a:r>
            <a:r>
              <a:rPr lang="de-DE" dirty="0"/>
              <a:t> 2023 | Lemgo</a:t>
            </a:r>
          </a:p>
        </p:txBody>
      </p:sp>
      <p:sp>
        <p:nvSpPr>
          <p:cNvPr id="4" name="Inhaltsplatzhalter 3"/>
          <p:cNvSpPr>
            <a:spLocks noGrp="1"/>
          </p:cNvSpPr>
          <p:nvPr>
            <p:ph sz="quarter" idx="13"/>
          </p:nvPr>
        </p:nvSpPr>
        <p:spPr>
          <a:xfrm>
            <a:off x="1109667" y="5240142"/>
            <a:ext cx="10572751" cy="415925"/>
          </a:xfrm>
        </p:spPr>
        <p:txBody>
          <a:bodyPr/>
          <a:lstStyle/>
          <a:p>
            <a:r>
              <a:rPr lang="en-GB" sz="2000" b="0" dirty="0">
                <a:effectLst/>
                <a:latin typeface="Open Sans" panose="020B0606030504020204" pitchFamily="34" charset="0"/>
                <a:ea typeface="Open Sans" panose="020B0606030504020204" pitchFamily="34" charset="0"/>
                <a:cs typeface="Open Sans" panose="020B0606030504020204" pitchFamily="34" charset="0"/>
              </a:rPr>
              <a:t>A Comparative Study of Three Algorithms</a:t>
            </a:r>
            <a:endParaRPr lang="de-DE" b="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70562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1015B-3D1C-6BA1-729B-8B98C7BAF6A8}"/>
              </a:ext>
            </a:extLst>
          </p:cNvPr>
          <p:cNvSpPr>
            <a:spLocks noGrp="1"/>
          </p:cNvSpPr>
          <p:nvPr>
            <p:ph sz="quarter" idx="11"/>
          </p:nvPr>
        </p:nvSpPr>
        <p:spPr/>
        <p:txBody>
          <a:bodyPr/>
          <a:lstStyle/>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Predict one of the multiple possible classes</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More than 2 classes</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Ex: Plant species</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One-vs-all</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One-vs-one (</a:t>
            </a:r>
            <a:r>
              <a:rPr lang="en-GB" sz="1800" dirty="0" err="1">
                <a:latin typeface="Open Sans" panose="020B0606030504020204" pitchFamily="34" charset="0"/>
                <a:ea typeface="Open Sans" panose="020B0606030504020204" pitchFamily="34" charset="0"/>
                <a:cs typeface="Open Sans" panose="020B0606030504020204" pitchFamily="34" charset="0"/>
              </a:rPr>
              <a:t>softmax</a:t>
            </a:r>
            <a:r>
              <a:rPr lang="en-GB" sz="1800" dirty="0">
                <a:latin typeface="Open Sans" panose="020B0606030504020204" pitchFamily="34" charset="0"/>
                <a:ea typeface="Open Sans" panose="020B0606030504020204" pitchFamily="34" charset="0"/>
                <a:cs typeface="Open Sans" panose="020B0606030504020204" pitchFamily="34" charset="0"/>
              </a:rPr>
              <a:t>)</a:t>
            </a:r>
            <a:endParaRPr lang="en-DE"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Content Placeholder 3">
            <a:extLst>
              <a:ext uri="{FF2B5EF4-FFF2-40B4-BE49-F238E27FC236}">
                <a16:creationId xmlns:a16="http://schemas.microsoft.com/office/drawing/2014/main" id="{B32B549A-7BD0-B88F-6F77-CE600233B3B8}"/>
              </a:ext>
            </a:extLst>
          </p:cNvPr>
          <p:cNvSpPr>
            <a:spLocks noGrp="1"/>
          </p:cNvSpPr>
          <p:nvPr>
            <p:ph sz="quarter" idx="12"/>
          </p:nvPr>
        </p:nvSpPr>
        <p:spPr/>
        <p:txBody>
          <a:bodyPr/>
          <a:lstStyle/>
          <a:p>
            <a:r>
              <a:rPr lang="en-DE" dirty="0"/>
              <a:t>Multi-class classification</a:t>
            </a:r>
          </a:p>
        </p:txBody>
      </p:sp>
      <p:pic>
        <p:nvPicPr>
          <p:cNvPr id="6" name="Graphic 5" descr="A circle filled with diagonal lines">
            <a:extLst>
              <a:ext uri="{FF2B5EF4-FFF2-40B4-BE49-F238E27FC236}">
                <a16:creationId xmlns:a16="http://schemas.microsoft.com/office/drawing/2014/main" id="{EC6E2E6E-FE1F-4AC2-8A47-8F10D583D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4685" y="1281793"/>
            <a:ext cx="4572000" cy="4572000"/>
          </a:xfrm>
          <a:prstGeom prst="rect">
            <a:avLst/>
          </a:prstGeom>
        </p:spPr>
      </p:pic>
    </p:spTree>
    <p:extLst>
      <p:ext uri="{BB962C8B-B14F-4D97-AF65-F5344CB8AC3E}">
        <p14:creationId xmlns:p14="http://schemas.microsoft.com/office/powerpoint/2010/main" val="1254407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2FD989-94D0-730D-D45A-3A3E92E057E0}"/>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Decision tree classifier</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Random forest classifier</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Support vector machine</a:t>
            </a:r>
          </a:p>
        </p:txBody>
      </p:sp>
      <p:sp>
        <p:nvSpPr>
          <p:cNvPr id="4" name="Content Placeholder 3">
            <a:extLst>
              <a:ext uri="{FF2B5EF4-FFF2-40B4-BE49-F238E27FC236}">
                <a16:creationId xmlns:a16="http://schemas.microsoft.com/office/drawing/2014/main" id="{1B2E42E3-3C94-798B-F505-33A265C8606D}"/>
              </a:ext>
            </a:extLst>
          </p:cNvPr>
          <p:cNvSpPr>
            <a:spLocks noGrp="1"/>
          </p:cNvSpPr>
          <p:nvPr>
            <p:ph sz="quarter" idx="12"/>
          </p:nvPr>
        </p:nvSpPr>
        <p:spPr/>
        <p:txBody>
          <a:bodyPr/>
          <a:lstStyle/>
          <a:p>
            <a:r>
              <a:rPr lang="en-DE" dirty="0"/>
              <a:t>Classifiers</a:t>
            </a:r>
          </a:p>
        </p:txBody>
      </p:sp>
      <p:pic>
        <p:nvPicPr>
          <p:cNvPr id="10" name="Graphic 9" descr="Three circles each containing concentric circles.">
            <a:extLst>
              <a:ext uri="{FF2B5EF4-FFF2-40B4-BE49-F238E27FC236}">
                <a16:creationId xmlns:a16="http://schemas.microsoft.com/office/drawing/2014/main" id="{9E452B26-2DB4-85A4-762E-F64A44DCD1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1866705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0730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C13AAA-00FC-3BCA-D191-3D5F77952046}"/>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The node - Test condition on feature</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The branches - represent the outcomes of the test condition</a:t>
            </a:r>
            <a:endParaRPr lang="en-DE" sz="18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The leaves - </a:t>
            </a:r>
            <a:r>
              <a:rPr lang="en-GB" sz="1800" dirty="0">
                <a:latin typeface="Open Sans" panose="020B0606030504020204" pitchFamily="34" charset="0"/>
                <a:ea typeface="Open Sans" panose="020B0606030504020204" pitchFamily="34" charset="0"/>
                <a:cs typeface="Open Sans" panose="020B0606030504020204" pitchFamily="34" charset="0"/>
              </a:rPr>
              <a:t>prediction of the target variable</a:t>
            </a:r>
            <a:endParaRPr lang="en-DE" sz="18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Can handle both numerical and categorical data</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Overfitting - especially when the tree is deep</a:t>
            </a:r>
          </a:p>
        </p:txBody>
      </p:sp>
      <p:sp>
        <p:nvSpPr>
          <p:cNvPr id="4" name="Content Placeholder 3">
            <a:extLst>
              <a:ext uri="{FF2B5EF4-FFF2-40B4-BE49-F238E27FC236}">
                <a16:creationId xmlns:a16="http://schemas.microsoft.com/office/drawing/2014/main" id="{1019C6F5-2603-CB24-1865-4532E3531BD6}"/>
              </a:ext>
            </a:extLst>
          </p:cNvPr>
          <p:cNvSpPr>
            <a:spLocks noGrp="1"/>
          </p:cNvSpPr>
          <p:nvPr>
            <p:ph sz="quarter" idx="12"/>
          </p:nvPr>
        </p:nvSpPr>
        <p:spPr/>
        <p:txBody>
          <a:bodyPr/>
          <a:lstStyle/>
          <a:p>
            <a:r>
              <a:rPr lang="en-DE" dirty="0"/>
              <a:t>Decision Tree Classifier</a:t>
            </a:r>
          </a:p>
        </p:txBody>
      </p:sp>
      <p:pic>
        <p:nvPicPr>
          <p:cNvPr id="10" name="Graphic 9" descr="An orange tree">
            <a:extLst>
              <a:ext uri="{FF2B5EF4-FFF2-40B4-BE49-F238E27FC236}">
                <a16:creationId xmlns:a16="http://schemas.microsoft.com/office/drawing/2014/main" id="{A104B3EF-12BA-B190-1421-EBA752E3C5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8804" y="1498489"/>
            <a:ext cx="3861021" cy="3861021"/>
          </a:xfrm>
          <a:prstGeom prst="rect">
            <a:avLst/>
          </a:prstGeom>
        </p:spPr>
      </p:pic>
    </p:spTree>
    <p:extLst>
      <p:ext uri="{BB962C8B-B14F-4D97-AF65-F5344CB8AC3E}">
        <p14:creationId xmlns:p14="http://schemas.microsoft.com/office/powerpoint/2010/main" val="2315965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216DA-87ED-5482-4A03-F2B8BCFB10DA}"/>
              </a:ext>
            </a:extLst>
          </p:cNvPr>
          <p:cNvSpPr>
            <a:spLocks noGrp="1"/>
          </p:cNvSpPr>
          <p:nvPr>
            <p:ph sz="quarter" idx="11"/>
          </p:nvPr>
        </p:nvSpPr>
        <p:spPr>
          <a:xfrm>
            <a:off x="595315" y="1681841"/>
            <a:ext cx="7483210" cy="4457702"/>
          </a:xfrm>
        </p:spPr>
        <p:txBody>
          <a:bodyPr/>
          <a:lstStyle/>
          <a:p>
            <a:pPr indent="-342900">
              <a:lnSpc>
                <a:spcPct val="100000"/>
              </a:lnSpc>
              <a:buFont typeface="Wingdings" pitchFamily="2" charset="2"/>
              <a:buChar char="§"/>
            </a:pPr>
            <a:r>
              <a:rPr lang="en-US" sz="1800" dirty="0">
                <a:latin typeface="Open Sans" panose="020B0606030504020204" pitchFamily="34" charset="0"/>
                <a:ea typeface="Open Sans" panose="020B0606030504020204" pitchFamily="34" charset="0"/>
                <a:cs typeface="Open Sans" panose="020B0606030504020204" pitchFamily="34" charset="0"/>
              </a:rPr>
              <a:t>Type of ensemble learning method for classification (and regression) problems</a:t>
            </a:r>
          </a:p>
          <a:p>
            <a:pPr indent="-342900">
              <a:lnSpc>
                <a:spcPct val="100000"/>
              </a:lnSpc>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Consists of many decision trees</a:t>
            </a:r>
            <a:endParaRPr lang="en-DE" sz="1800" dirty="0">
              <a:latin typeface="Open Sans" panose="020B0606030504020204" pitchFamily="34" charset="0"/>
              <a:ea typeface="Open Sans" panose="020B0606030504020204" pitchFamily="34" charset="0"/>
              <a:cs typeface="Open Sans" panose="020B0606030504020204" pitchFamily="34" charset="0"/>
            </a:endParaRPr>
          </a:p>
          <a:p>
            <a:pPr indent="-34290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Each tree is trained on a randomly selected subset of the data, and a random subset of features</a:t>
            </a:r>
          </a:p>
          <a:p>
            <a:pPr indent="-34290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Each tree casting a unit vote for the most popular class at an input</a:t>
            </a:r>
          </a:p>
          <a:p>
            <a:pPr indent="-342900">
              <a:lnSpc>
                <a:spcPct val="100000"/>
              </a:lnSpc>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Can handle missing values, outliers, and irrelevant features and is generally less prone to overfitting</a:t>
            </a:r>
          </a:p>
        </p:txBody>
      </p:sp>
      <p:sp>
        <p:nvSpPr>
          <p:cNvPr id="4" name="Content Placeholder 3">
            <a:extLst>
              <a:ext uri="{FF2B5EF4-FFF2-40B4-BE49-F238E27FC236}">
                <a16:creationId xmlns:a16="http://schemas.microsoft.com/office/drawing/2014/main" id="{185C6804-F5D5-BD68-971B-F87C079FCFA8}"/>
              </a:ext>
            </a:extLst>
          </p:cNvPr>
          <p:cNvSpPr>
            <a:spLocks noGrp="1"/>
          </p:cNvSpPr>
          <p:nvPr>
            <p:ph sz="quarter" idx="12"/>
          </p:nvPr>
        </p:nvSpPr>
        <p:spPr/>
        <p:txBody>
          <a:bodyPr/>
          <a:lstStyle/>
          <a:p>
            <a:r>
              <a:rPr lang="en-DE" dirty="0"/>
              <a:t>Random Forest Classifier</a:t>
            </a:r>
          </a:p>
        </p:txBody>
      </p:sp>
      <p:pic>
        <p:nvPicPr>
          <p:cNvPr id="14" name="Graphic 13" descr="A group of trees with bushes and flowers">
            <a:extLst>
              <a:ext uri="{FF2B5EF4-FFF2-40B4-BE49-F238E27FC236}">
                <a16:creationId xmlns:a16="http://schemas.microsoft.com/office/drawing/2014/main" id="{E531CD1D-3EFA-7EB0-B375-3E806DD13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323" y="2303038"/>
            <a:ext cx="3836505" cy="3836505"/>
          </a:xfrm>
          <a:prstGeom prst="rect">
            <a:avLst/>
          </a:prstGeom>
        </p:spPr>
      </p:pic>
    </p:spTree>
    <p:extLst>
      <p:ext uri="{BB962C8B-B14F-4D97-AF65-F5344CB8AC3E}">
        <p14:creationId xmlns:p14="http://schemas.microsoft.com/office/powerpoint/2010/main" val="3827942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8486F-DA37-C64C-647B-BD995678035F}"/>
              </a:ext>
            </a:extLst>
          </p:cNvPr>
          <p:cNvSpPr>
            <a:spLocks noGrp="1"/>
          </p:cNvSpPr>
          <p:nvPr>
            <p:ph sz="quarter" idx="11"/>
          </p:nvPr>
        </p:nvSpPr>
        <p:spPr/>
        <p:txBody>
          <a:bodyPr/>
          <a:lstStyle/>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Handle non-linearly separable data – Kernel function</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Effective in high dimensional spaces and cases where the number of features is greater than the number of samples</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Predictions based on distances of new data points to the hyperplane in the feature space</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Low training error and high testing error, suitable for real world application</a:t>
            </a:r>
          </a:p>
        </p:txBody>
      </p:sp>
      <p:sp>
        <p:nvSpPr>
          <p:cNvPr id="4" name="Content Placeholder 3">
            <a:extLst>
              <a:ext uri="{FF2B5EF4-FFF2-40B4-BE49-F238E27FC236}">
                <a16:creationId xmlns:a16="http://schemas.microsoft.com/office/drawing/2014/main" id="{96FD2AFF-5045-4B47-4A70-59BEAEA67D71}"/>
              </a:ext>
            </a:extLst>
          </p:cNvPr>
          <p:cNvSpPr>
            <a:spLocks noGrp="1"/>
          </p:cNvSpPr>
          <p:nvPr>
            <p:ph sz="quarter" idx="12"/>
          </p:nvPr>
        </p:nvSpPr>
        <p:spPr/>
        <p:txBody>
          <a:bodyPr/>
          <a:lstStyle/>
          <a:p>
            <a:r>
              <a:rPr lang="en-DE" dirty="0"/>
              <a:t>Support Vector Machine</a:t>
            </a:r>
          </a:p>
        </p:txBody>
      </p:sp>
      <p:pic>
        <p:nvPicPr>
          <p:cNvPr id="1026" name="Picture 2" descr="Machine Learning mit Support Vector Machines | mindsquare">
            <a:extLst>
              <a:ext uri="{FF2B5EF4-FFF2-40B4-BE49-F238E27FC236}">
                <a16:creationId xmlns:a16="http://schemas.microsoft.com/office/drawing/2014/main" id="{3075B327-2240-5258-55C3-48652DC97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96" y="2239860"/>
            <a:ext cx="4073068" cy="271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97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19842-5326-4E2A-35AC-D0E595FCC49C}"/>
              </a:ext>
            </a:extLst>
          </p:cNvPr>
          <p:cNvSpPr>
            <a:spLocks noGrp="1"/>
          </p:cNvSpPr>
          <p:nvPr>
            <p:ph sz="quarter" idx="11"/>
          </p:nvPr>
        </p:nvSpPr>
        <p:spPr/>
        <p:txBody>
          <a:bodyPr/>
          <a:lstStyle/>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Confusion Matrix</a:t>
            </a:r>
          </a:p>
          <a:p>
            <a:pPr marL="685792" lvl="1" indent="-34290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A</a:t>
            </a:r>
            <a:r>
              <a:rPr lang="en-DE" dirty="0">
                <a:latin typeface="Open Sans" panose="020B0606030504020204" pitchFamily="34" charset="0"/>
                <a:ea typeface="Open Sans" panose="020B0606030504020204" pitchFamily="34" charset="0"/>
                <a:cs typeface="Open Sans" panose="020B0606030504020204" pitchFamily="34" charset="0"/>
              </a:rPr>
              <a:t>ccuracy</a:t>
            </a:r>
          </a:p>
          <a:p>
            <a:pPr marL="685792" lvl="1" indent="-34290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P</a:t>
            </a:r>
            <a:r>
              <a:rPr lang="en-DE" dirty="0">
                <a:latin typeface="Open Sans" panose="020B0606030504020204" pitchFamily="34" charset="0"/>
                <a:ea typeface="Open Sans" panose="020B0606030504020204" pitchFamily="34" charset="0"/>
                <a:cs typeface="Open Sans" panose="020B0606030504020204" pitchFamily="34" charset="0"/>
              </a:rPr>
              <a:t>recision</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Recall</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F1</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Execution Time</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racy</a:t>
            </a: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Cross-validation – StratifiedKfold</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Accuracy</a:t>
            </a:r>
          </a:p>
          <a:p>
            <a:pPr marL="685792" lvl="1" indent="-34290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Execution Time</a:t>
            </a:r>
          </a:p>
        </p:txBody>
      </p:sp>
      <p:sp>
        <p:nvSpPr>
          <p:cNvPr id="4" name="Content Placeholder 3">
            <a:extLst>
              <a:ext uri="{FF2B5EF4-FFF2-40B4-BE49-F238E27FC236}">
                <a16:creationId xmlns:a16="http://schemas.microsoft.com/office/drawing/2014/main" id="{4F5EE6D6-E25E-AF71-C1C3-FEFB0EAF2242}"/>
              </a:ext>
            </a:extLst>
          </p:cNvPr>
          <p:cNvSpPr>
            <a:spLocks noGrp="1"/>
          </p:cNvSpPr>
          <p:nvPr>
            <p:ph sz="quarter" idx="12"/>
          </p:nvPr>
        </p:nvSpPr>
        <p:spPr/>
        <p:txBody>
          <a:bodyPr/>
          <a:lstStyle/>
          <a:p>
            <a:r>
              <a:rPr lang="en-DE" dirty="0"/>
              <a:t>Performance </a:t>
            </a:r>
            <a:r>
              <a:rPr lang="en-GB" dirty="0"/>
              <a:t>Metrics</a:t>
            </a:r>
            <a:endParaRPr lang="en-DE" dirty="0"/>
          </a:p>
        </p:txBody>
      </p:sp>
      <p:pic>
        <p:nvPicPr>
          <p:cNvPr id="8" name="Graphic 7" descr="A grid with small circles">
            <a:extLst>
              <a:ext uri="{FF2B5EF4-FFF2-40B4-BE49-F238E27FC236}">
                <a16:creationId xmlns:a16="http://schemas.microsoft.com/office/drawing/2014/main" id="{8238A00E-B110-0538-D8AB-9C875605EA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7084" y="0"/>
            <a:ext cx="6858000" cy="6858000"/>
          </a:xfrm>
          <a:prstGeom prst="rect">
            <a:avLst/>
          </a:prstGeom>
        </p:spPr>
      </p:pic>
    </p:spTree>
    <p:extLst>
      <p:ext uri="{BB962C8B-B14F-4D97-AF65-F5344CB8AC3E}">
        <p14:creationId xmlns:p14="http://schemas.microsoft.com/office/powerpoint/2010/main" val="2174950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A0F90-92B6-87D2-F278-720C12D1BEBC}"/>
              </a:ext>
            </a:extLst>
          </p:cNvPr>
          <p:cNvSpPr>
            <a:spLocks noGrp="1"/>
          </p:cNvSpPr>
          <p:nvPr>
            <p:ph sz="quarter" idx="11"/>
          </p:nvPr>
        </p:nvSpPr>
        <p:spPr/>
        <p:txBody>
          <a:bodyPr/>
          <a:lstStyle/>
          <a:p>
            <a:pPr marL="342900" indent="-342900">
              <a:buFont typeface="Wingdings" pitchFamily="2" charset="2"/>
              <a:buChar char="§"/>
            </a:pPr>
            <a:r>
              <a:rPr lang="en-GB" dirty="0"/>
              <a:t>Class imbalance</a:t>
            </a:r>
          </a:p>
          <a:p>
            <a:pPr marL="342900" indent="-342900">
              <a:buFont typeface="Wingdings" pitchFamily="2" charset="2"/>
              <a:buChar char="§"/>
            </a:pPr>
            <a:r>
              <a:rPr lang="en-GB" dirty="0"/>
              <a:t>Model evaluation</a:t>
            </a:r>
          </a:p>
          <a:p>
            <a:pPr marL="342900" indent="-342900">
              <a:buFont typeface="Wingdings" pitchFamily="2" charset="2"/>
              <a:buChar char="§"/>
            </a:pPr>
            <a:r>
              <a:rPr lang="en-GB" dirty="0"/>
              <a:t>Better performance</a:t>
            </a:r>
            <a:endParaRPr lang="en-DE" dirty="0"/>
          </a:p>
        </p:txBody>
      </p:sp>
      <p:sp>
        <p:nvSpPr>
          <p:cNvPr id="4" name="Content Placeholder 3">
            <a:extLst>
              <a:ext uri="{FF2B5EF4-FFF2-40B4-BE49-F238E27FC236}">
                <a16:creationId xmlns:a16="http://schemas.microsoft.com/office/drawing/2014/main" id="{755D918C-8F99-4734-F002-0932904980A6}"/>
              </a:ext>
            </a:extLst>
          </p:cNvPr>
          <p:cNvSpPr>
            <a:spLocks noGrp="1"/>
          </p:cNvSpPr>
          <p:nvPr>
            <p:ph sz="quarter" idx="12"/>
          </p:nvPr>
        </p:nvSpPr>
        <p:spPr/>
        <p:txBody>
          <a:bodyPr/>
          <a:lstStyle/>
          <a:p>
            <a:r>
              <a:rPr lang="en-DE" dirty="0"/>
              <a:t>Why StratifiedKfold?</a:t>
            </a:r>
          </a:p>
        </p:txBody>
      </p:sp>
      <p:pic>
        <p:nvPicPr>
          <p:cNvPr id="6" name="Graphic 5" descr="Assorted circles and squares">
            <a:extLst>
              <a:ext uri="{FF2B5EF4-FFF2-40B4-BE49-F238E27FC236}">
                <a16:creationId xmlns:a16="http://schemas.microsoft.com/office/drawing/2014/main" id="{3923BE78-95F1-2D15-EB6F-A583CC6CAA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597549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836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4944C-6AE8-B7EC-F7FB-BE073416F766}"/>
              </a:ext>
            </a:extLst>
          </p:cNvPr>
          <p:cNvSpPr>
            <a:spLocks noGrp="1"/>
          </p:cNvSpPr>
          <p:nvPr>
            <p:ph sz="quarter" idx="11"/>
          </p:nvPr>
        </p:nvSpPr>
        <p:spPr/>
        <p:txBody>
          <a:bodyPr/>
          <a:lstStyle/>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Kaggle dataset – Data Mining UNDIP</a:t>
            </a: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2889 samples and 16 features</a:t>
            </a: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5 features </a:t>
            </a:r>
            <a:r>
              <a:rPr lang="en-GB" sz="1800" dirty="0">
                <a:latin typeface="Open Sans" panose="020B0606030504020204" pitchFamily="34" charset="0"/>
                <a:ea typeface="Open Sans" panose="020B0606030504020204" pitchFamily="34" charset="0"/>
                <a:cs typeface="Open Sans" panose="020B0606030504020204" pitchFamily="34" charset="0"/>
              </a:rPr>
              <a:t>considered</a:t>
            </a:r>
            <a:endParaRPr lang="en-DE" sz="18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DV – Memory Type</a:t>
            </a: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Interpolation</a:t>
            </a:r>
          </a:p>
          <a:p>
            <a:pPr marL="342900" indent="-34290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Dataset split: 80% - Training, 20% - Test</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Pearson’s correlation test</a:t>
            </a:r>
            <a:endParaRPr lang="en-DE" sz="1800" dirty="0">
              <a:latin typeface="Open Sans" panose="020B0606030504020204" pitchFamily="34" charset="0"/>
              <a:ea typeface="Open Sans" panose="020B0606030504020204" pitchFamily="34" charset="0"/>
              <a:cs typeface="Open Sans" panose="020B0606030504020204" pitchFamily="34" charset="0"/>
            </a:endParaRPr>
          </a:p>
          <a:p>
            <a:endParaRPr lang="en-DE" dirty="0"/>
          </a:p>
        </p:txBody>
      </p:sp>
      <p:sp>
        <p:nvSpPr>
          <p:cNvPr id="4" name="Content Placeholder 3">
            <a:extLst>
              <a:ext uri="{FF2B5EF4-FFF2-40B4-BE49-F238E27FC236}">
                <a16:creationId xmlns:a16="http://schemas.microsoft.com/office/drawing/2014/main" id="{1FE00F41-8B78-4C8A-87B8-C07B03B9A70C}"/>
              </a:ext>
            </a:extLst>
          </p:cNvPr>
          <p:cNvSpPr>
            <a:spLocks noGrp="1"/>
          </p:cNvSpPr>
          <p:nvPr>
            <p:ph sz="quarter" idx="12"/>
          </p:nvPr>
        </p:nvSpPr>
        <p:spPr/>
        <p:txBody>
          <a:bodyPr/>
          <a:lstStyle/>
          <a:p>
            <a:r>
              <a:rPr lang="en-DE" dirty="0"/>
              <a:t>Data </a:t>
            </a:r>
            <a:r>
              <a:rPr lang="en-GB" dirty="0"/>
              <a:t>Preparation</a:t>
            </a:r>
            <a:endParaRPr lang="en-DE" dirty="0"/>
          </a:p>
        </p:txBody>
      </p:sp>
      <p:pic>
        <p:nvPicPr>
          <p:cNvPr id="2" name="Picture 1">
            <a:extLst>
              <a:ext uri="{FF2B5EF4-FFF2-40B4-BE49-F238E27FC236}">
                <a16:creationId xmlns:a16="http://schemas.microsoft.com/office/drawing/2014/main" id="{CDCBF799-B78E-9EA5-34C8-8AD1C6A6AB9F}"/>
              </a:ext>
            </a:extLst>
          </p:cNvPr>
          <p:cNvPicPr>
            <a:picLocks noChangeAspect="1"/>
          </p:cNvPicPr>
          <p:nvPr/>
        </p:nvPicPr>
        <p:blipFill>
          <a:blip r:embed="rId2"/>
          <a:stretch>
            <a:fillRect/>
          </a:stretch>
        </p:blipFill>
        <p:spPr>
          <a:xfrm>
            <a:off x="5771223" y="2423347"/>
            <a:ext cx="5825462" cy="2011305"/>
          </a:xfrm>
          <a:prstGeom prst="rect">
            <a:avLst/>
          </a:prstGeom>
        </p:spPr>
      </p:pic>
      <p:sp>
        <p:nvSpPr>
          <p:cNvPr id="8" name="TextBox 7">
            <a:extLst>
              <a:ext uri="{FF2B5EF4-FFF2-40B4-BE49-F238E27FC236}">
                <a16:creationId xmlns:a16="http://schemas.microsoft.com/office/drawing/2014/main" id="{66E61E0B-FC6F-3202-5CBE-57C1F04A5596}"/>
              </a:ext>
            </a:extLst>
          </p:cNvPr>
          <p:cNvSpPr txBox="1"/>
          <p:nvPr/>
        </p:nvSpPr>
        <p:spPr>
          <a:xfrm>
            <a:off x="7862256" y="4434652"/>
            <a:ext cx="1807611" cy="369332"/>
          </a:xfrm>
          <a:prstGeom prst="rect">
            <a:avLst/>
          </a:prstGeom>
          <a:noFill/>
        </p:spPr>
        <p:txBody>
          <a:bodyPr wrap="none" rtlCol="0">
            <a:spAutoFit/>
          </a:bodyPr>
          <a:lstStyle/>
          <a:p>
            <a:r>
              <a:rPr lang="en-DE" dirty="0"/>
              <a:t>Dataset snapshot</a:t>
            </a:r>
          </a:p>
        </p:txBody>
      </p:sp>
    </p:spTree>
    <p:extLst>
      <p:ext uri="{BB962C8B-B14F-4D97-AF65-F5344CB8AC3E}">
        <p14:creationId xmlns:p14="http://schemas.microsoft.com/office/powerpoint/2010/main" val="2226670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1210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EE508C-DE22-D54C-68DC-9691695BEF71}"/>
              </a:ext>
            </a:extLst>
          </p:cNvPr>
          <p:cNvSpPr>
            <a:spLocks noGrp="1"/>
          </p:cNvSpPr>
          <p:nvPr>
            <p:ph sz="quarter" idx="12"/>
          </p:nvPr>
        </p:nvSpPr>
        <p:spPr>
          <a:prstGeom prst="rect">
            <a:avLst/>
          </a:prstGeom>
        </p:spPr>
        <p:txBody>
          <a:bodyPr/>
          <a:lstStyle/>
          <a:p>
            <a:r>
              <a:rPr lang="en-DE" dirty="0"/>
              <a:t>Dataset visualisation</a:t>
            </a:r>
          </a:p>
        </p:txBody>
      </p:sp>
      <p:pic>
        <p:nvPicPr>
          <p:cNvPr id="16" name="Picture 15" descr="Chart, scatter chart&#10;&#10;Description automatically generated">
            <a:extLst>
              <a:ext uri="{FF2B5EF4-FFF2-40B4-BE49-F238E27FC236}">
                <a16:creationId xmlns:a16="http://schemas.microsoft.com/office/drawing/2014/main" id="{116D793C-1C50-6796-CD4D-F236433AB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562" y="1281793"/>
            <a:ext cx="5340123" cy="5340123"/>
          </a:xfrm>
          <a:prstGeom prst="rect">
            <a:avLst/>
          </a:prstGeom>
        </p:spPr>
      </p:pic>
      <p:pic>
        <p:nvPicPr>
          <p:cNvPr id="22" name="Picture Placeholder 21" descr="Chart, histogram&#10;&#10;Description automatically generated">
            <a:extLst>
              <a:ext uri="{FF2B5EF4-FFF2-40B4-BE49-F238E27FC236}">
                <a16:creationId xmlns:a16="http://schemas.microsoft.com/office/drawing/2014/main" id="{148967C2-88D5-7BD9-0E10-E2449F13CA7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075" r="5075"/>
          <a:stretch>
            <a:fillRect/>
          </a:stretch>
        </p:blipFill>
        <p:spPr>
          <a:xfrm>
            <a:off x="595315" y="1434707"/>
            <a:ext cx="5500685" cy="4591732"/>
          </a:xfrm>
        </p:spPr>
      </p:pic>
    </p:spTree>
    <p:extLst>
      <p:ext uri="{BB962C8B-B14F-4D97-AF65-F5344CB8AC3E}">
        <p14:creationId xmlns:p14="http://schemas.microsoft.com/office/powerpoint/2010/main" val="1690352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6726B-B132-5181-ECE1-5D90DC680B71}"/>
              </a:ext>
            </a:extLst>
          </p:cNvPr>
          <p:cNvSpPr>
            <a:spLocks noGrp="1"/>
          </p:cNvSpPr>
          <p:nvPr>
            <p:ph sz="quarter" idx="11"/>
          </p:nvPr>
        </p:nvSpPr>
        <p:spPr>
          <a:xfrm>
            <a:off x="595315" y="1681841"/>
            <a:ext cx="8014429" cy="4457702"/>
          </a:xfrm>
        </p:spPr>
        <p:txBody>
          <a:bodyPr/>
          <a:lstStyle/>
          <a:p>
            <a:r>
              <a:rPr lang="en-DE" sz="1800" dirty="0">
                <a:latin typeface="Open Sans" panose="020B0606030504020204" pitchFamily="34" charset="0"/>
                <a:ea typeface="Open Sans" panose="020B0606030504020204" pitchFamily="34" charset="0"/>
                <a:cs typeface="Open Sans" panose="020B0606030504020204" pitchFamily="34" charset="0"/>
              </a:rPr>
              <a:t>Models were trained using selected features:</a:t>
            </a:r>
          </a:p>
          <a:p>
            <a:pPr marL="628642" lvl="1" indent="-28575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Memory Size</a:t>
            </a:r>
          </a:p>
          <a:p>
            <a:pPr marL="628642" lvl="1" indent="-28575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GPU Clock</a:t>
            </a:r>
          </a:p>
          <a:p>
            <a:pPr marL="628642" lvl="1" indent="-28575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Memory Clock</a:t>
            </a:r>
          </a:p>
          <a:p>
            <a:pPr marL="628642" lvl="1" indent="-285750">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Memory Bus Width</a:t>
            </a:r>
          </a:p>
        </p:txBody>
      </p:sp>
      <p:sp>
        <p:nvSpPr>
          <p:cNvPr id="4" name="Content Placeholder 3">
            <a:extLst>
              <a:ext uri="{FF2B5EF4-FFF2-40B4-BE49-F238E27FC236}">
                <a16:creationId xmlns:a16="http://schemas.microsoft.com/office/drawing/2014/main" id="{1145D211-8B49-0F73-583A-127F9F92296E}"/>
              </a:ext>
            </a:extLst>
          </p:cNvPr>
          <p:cNvSpPr>
            <a:spLocks noGrp="1"/>
          </p:cNvSpPr>
          <p:nvPr>
            <p:ph sz="quarter" idx="12"/>
          </p:nvPr>
        </p:nvSpPr>
        <p:spPr/>
        <p:txBody>
          <a:bodyPr/>
          <a:lstStyle/>
          <a:p>
            <a:r>
              <a:rPr lang="en-DE" dirty="0"/>
              <a:t>Algorithm Training</a:t>
            </a:r>
          </a:p>
        </p:txBody>
      </p:sp>
      <p:pic>
        <p:nvPicPr>
          <p:cNvPr id="9" name="Graphic 8" descr="Three circles, one filled with diagonal lines">
            <a:extLst>
              <a:ext uri="{FF2B5EF4-FFF2-40B4-BE49-F238E27FC236}">
                <a16:creationId xmlns:a16="http://schemas.microsoft.com/office/drawing/2014/main" id="{A9BC09B9-4A16-FA4D-2474-E9589109E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49792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026CEC-7CD8-1082-F2E3-6FEDDA9DEB10}"/>
              </a:ext>
            </a:extLst>
          </p:cNvPr>
          <p:cNvSpPr>
            <a:spLocks noGrp="1"/>
          </p:cNvSpPr>
          <p:nvPr>
            <p:ph sz="quarter" idx="11"/>
          </p:nvPr>
        </p:nvSpPr>
        <p:spPr/>
        <p:txBody>
          <a:bodyPr/>
          <a:lstStyle/>
          <a:p>
            <a:r>
              <a:rPr lang="en-DE" sz="1800" dirty="0">
                <a:latin typeface="Open Sans" panose="020B0606030504020204" pitchFamily="34" charset="0"/>
                <a:ea typeface="Open Sans" panose="020B0606030504020204" pitchFamily="34" charset="0"/>
                <a:cs typeface="Open Sans" panose="020B0606030504020204" pitchFamily="34" charset="0"/>
              </a:rPr>
              <a:t>Confusion matrix</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Accuracy</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Precision</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Recall</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F1</a:t>
            </a:r>
          </a:p>
          <a:p>
            <a:pPr marL="628642" lvl="1" indent="-285750">
              <a:buFont typeface="Wingdings" pitchFamily="2" charset="2"/>
              <a:buChar char="§"/>
            </a:pPr>
            <a:endParaRPr lang="en-DE" dirty="0">
              <a:latin typeface="Open Sans" panose="020B0606030504020204" pitchFamily="34" charset="0"/>
              <a:ea typeface="Open Sans" panose="020B0606030504020204" pitchFamily="34" charset="0"/>
              <a:cs typeface="Open Sans" panose="020B0606030504020204" pitchFamily="34" charset="0"/>
            </a:endParaRPr>
          </a:p>
          <a:p>
            <a:r>
              <a:rPr lang="en-DE" sz="1800" dirty="0">
                <a:latin typeface="Open Sans" panose="020B0606030504020204" pitchFamily="34" charset="0"/>
                <a:ea typeface="Open Sans" panose="020B0606030504020204" pitchFamily="34" charset="0"/>
                <a:cs typeface="Open Sans" panose="020B0606030504020204" pitchFamily="34" charset="0"/>
              </a:rPr>
              <a:t>Cross-validation</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Over 1200 tests – to avoid OS scheduling effect</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Accuracy</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Execution Time (Train and Predict)</a:t>
            </a:r>
          </a:p>
        </p:txBody>
      </p:sp>
      <p:sp>
        <p:nvSpPr>
          <p:cNvPr id="4" name="Content Placeholder 3">
            <a:extLst>
              <a:ext uri="{FF2B5EF4-FFF2-40B4-BE49-F238E27FC236}">
                <a16:creationId xmlns:a16="http://schemas.microsoft.com/office/drawing/2014/main" id="{724CF959-C86E-D3EA-A72F-FA950D65FE7B}"/>
              </a:ext>
            </a:extLst>
          </p:cNvPr>
          <p:cNvSpPr>
            <a:spLocks noGrp="1"/>
          </p:cNvSpPr>
          <p:nvPr>
            <p:ph sz="quarter" idx="12"/>
          </p:nvPr>
        </p:nvSpPr>
        <p:spPr/>
        <p:txBody>
          <a:bodyPr/>
          <a:lstStyle/>
          <a:p>
            <a:r>
              <a:rPr lang="en-DE" dirty="0"/>
              <a:t>Evaluation</a:t>
            </a:r>
          </a:p>
        </p:txBody>
      </p:sp>
      <p:pic>
        <p:nvPicPr>
          <p:cNvPr id="6" name="Graphic 5" descr="A collection of circles in various sizes and patterns">
            <a:extLst>
              <a:ext uri="{FF2B5EF4-FFF2-40B4-BE49-F238E27FC236}">
                <a16:creationId xmlns:a16="http://schemas.microsoft.com/office/drawing/2014/main" id="{339BC2EF-E9D7-BE9B-6423-4DB2CD4597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647971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ar chart&#10;&#10;Description automatically generated">
            <a:extLst>
              <a:ext uri="{FF2B5EF4-FFF2-40B4-BE49-F238E27FC236}">
                <a16:creationId xmlns:a16="http://schemas.microsoft.com/office/drawing/2014/main" id="{7F482C87-3933-DD25-8637-BC65B9B1519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480666" y="1298486"/>
            <a:ext cx="3899907" cy="5459871"/>
          </a:xfrm>
        </p:spPr>
      </p:pic>
      <p:sp>
        <p:nvSpPr>
          <p:cNvPr id="4" name="Content Placeholder 3">
            <a:extLst>
              <a:ext uri="{FF2B5EF4-FFF2-40B4-BE49-F238E27FC236}">
                <a16:creationId xmlns:a16="http://schemas.microsoft.com/office/drawing/2014/main" id="{43A72505-2607-0E79-1DB5-BE3F07BF7E7A}"/>
              </a:ext>
            </a:extLst>
          </p:cNvPr>
          <p:cNvSpPr>
            <a:spLocks noGrp="1"/>
          </p:cNvSpPr>
          <p:nvPr>
            <p:ph sz="quarter" idx="12"/>
          </p:nvPr>
        </p:nvSpPr>
        <p:spPr/>
        <p:txBody>
          <a:bodyPr/>
          <a:lstStyle/>
          <a:p>
            <a:r>
              <a:rPr lang="en-DE" dirty="0"/>
              <a:t>Confusion matrix results</a:t>
            </a:r>
          </a:p>
        </p:txBody>
      </p:sp>
      <p:sp>
        <p:nvSpPr>
          <p:cNvPr id="2" name="Content Placeholder 2">
            <a:extLst>
              <a:ext uri="{FF2B5EF4-FFF2-40B4-BE49-F238E27FC236}">
                <a16:creationId xmlns:a16="http://schemas.microsoft.com/office/drawing/2014/main" id="{B55BAC68-6E83-8BC8-F45E-1F94E4342AA4}"/>
              </a:ext>
            </a:extLst>
          </p:cNvPr>
          <p:cNvSpPr txBox="1">
            <a:spLocks/>
          </p:cNvSpPr>
          <p:nvPr/>
        </p:nvSpPr>
        <p:spPr>
          <a:xfrm>
            <a:off x="595315" y="168184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Overall, RFC performed best</a:t>
            </a:r>
          </a:p>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DTC performed well</a:t>
            </a:r>
          </a:p>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SVM performed poorly</a:t>
            </a:r>
          </a:p>
        </p:txBody>
      </p:sp>
    </p:spTree>
    <p:extLst>
      <p:ext uri="{BB962C8B-B14F-4D97-AF65-F5344CB8AC3E}">
        <p14:creationId xmlns:p14="http://schemas.microsoft.com/office/powerpoint/2010/main" val="211633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7AC8BA-407F-9C39-33F5-96646C23A926}"/>
              </a:ext>
            </a:extLst>
          </p:cNvPr>
          <p:cNvSpPr>
            <a:spLocks noGrp="1"/>
          </p:cNvSpPr>
          <p:nvPr>
            <p:ph sz="quarter" idx="12"/>
          </p:nvPr>
        </p:nvSpPr>
        <p:spPr/>
        <p:txBody>
          <a:bodyPr/>
          <a:lstStyle/>
          <a:p>
            <a:r>
              <a:rPr lang="en-DE" dirty="0"/>
              <a:t>Confusion Matrix Heatmap</a:t>
            </a:r>
          </a:p>
        </p:txBody>
      </p:sp>
      <p:grpSp>
        <p:nvGrpSpPr>
          <p:cNvPr id="11" name="Group 10">
            <a:extLst>
              <a:ext uri="{FF2B5EF4-FFF2-40B4-BE49-F238E27FC236}">
                <a16:creationId xmlns:a16="http://schemas.microsoft.com/office/drawing/2014/main" id="{3E57A09D-6CE6-8899-2711-4699FA1E6B9B}"/>
              </a:ext>
            </a:extLst>
          </p:cNvPr>
          <p:cNvGrpSpPr/>
          <p:nvPr/>
        </p:nvGrpSpPr>
        <p:grpSpPr>
          <a:xfrm>
            <a:off x="169186" y="1661717"/>
            <a:ext cx="12017178" cy="4002236"/>
            <a:chOff x="257963" y="1670595"/>
            <a:chExt cx="11631690" cy="3873852"/>
          </a:xfrm>
        </p:grpSpPr>
        <p:pic>
          <p:nvPicPr>
            <p:cNvPr id="6" name="Picture 5" descr="Chart, scatter chart&#10;&#10;Description automatically generated">
              <a:extLst>
                <a:ext uri="{FF2B5EF4-FFF2-40B4-BE49-F238E27FC236}">
                  <a16:creationId xmlns:a16="http://schemas.microsoft.com/office/drawing/2014/main" id="{A6E70AC1-1714-4FDD-70AB-A4A4DAEF6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801" y="1670595"/>
              <a:ext cx="3873852" cy="3873852"/>
            </a:xfrm>
            <a:prstGeom prst="rect">
              <a:avLst/>
            </a:prstGeom>
          </p:spPr>
        </p:pic>
        <p:pic>
          <p:nvPicPr>
            <p:cNvPr id="8" name="Picture 7" descr="Chart, scatter chart&#10;&#10;Description automatically generated">
              <a:extLst>
                <a:ext uri="{FF2B5EF4-FFF2-40B4-BE49-F238E27FC236}">
                  <a16:creationId xmlns:a16="http://schemas.microsoft.com/office/drawing/2014/main" id="{8C64E9DC-C64A-2A28-19CB-CC934943D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63" y="1670595"/>
              <a:ext cx="3873852" cy="3873852"/>
            </a:xfrm>
            <a:prstGeom prst="rect">
              <a:avLst/>
            </a:prstGeom>
          </p:spPr>
        </p:pic>
        <p:pic>
          <p:nvPicPr>
            <p:cNvPr id="10" name="Picture 9" descr="Chart, scatter chart&#10;&#10;Description automatically generated">
              <a:extLst>
                <a:ext uri="{FF2B5EF4-FFF2-40B4-BE49-F238E27FC236}">
                  <a16:creationId xmlns:a16="http://schemas.microsoft.com/office/drawing/2014/main" id="{33D8C56B-61B4-A4A8-F841-4518DDDC9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1815" y="1670595"/>
              <a:ext cx="3873852" cy="3873852"/>
            </a:xfrm>
            <a:prstGeom prst="rect">
              <a:avLst/>
            </a:prstGeom>
          </p:spPr>
        </p:pic>
      </p:grpSp>
      <p:sp>
        <p:nvSpPr>
          <p:cNvPr id="12" name="TextBox 11">
            <a:extLst>
              <a:ext uri="{FF2B5EF4-FFF2-40B4-BE49-F238E27FC236}">
                <a16:creationId xmlns:a16="http://schemas.microsoft.com/office/drawing/2014/main" id="{866F3826-8108-4DC2-6CBD-45A299505BAE}"/>
              </a:ext>
            </a:extLst>
          </p:cNvPr>
          <p:cNvSpPr txBox="1"/>
          <p:nvPr/>
        </p:nvSpPr>
        <p:spPr>
          <a:xfrm>
            <a:off x="1589103" y="5663953"/>
            <a:ext cx="555665" cy="369332"/>
          </a:xfrm>
          <a:prstGeom prst="rect">
            <a:avLst/>
          </a:prstGeom>
          <a:noFill/>
        </p:spPr>
        <p:txBody>
          <a:bodyPr wrap="none" rtlCol="0">
            <a:spAutoFit/>
          </a:bodyPr>
          <a:lstStyle/>
          <a:p>
            <a:r>
              <a:rPr lang="en-DE" dirty="0"/>
              <a:t>DTC</a:t>
            </a:r>
          </a:p>
        </p:txBody>
      </p:sp>
      <p:sp>
        <p:nvSpPr>
          <p:cNvPr id="13" name="TextBox 12">
            <a:extLst>
              <a:ext uri="{FF2B5EF4-FFF2-40B4-BE49-F238E27FC236}">
                <a16:creationId xmlns:a16="http://schemas.microsoft.com/office/drawing/2014/main" id="{C4F32289-7D8B-9D93-684E-8E1018E4FFA8}"/>
              </a:ext>
            </a:extLst>
          </p:cNvPr>
          <p:cNvSpPr txBox="1"/>
          <p:nvPr/>
        </p:nvSpPr>
        <p:spPr>
          <a:xfrm>
            <a:off x="5912528" y="5655076"/>
            <a:ext cx="536878" cy="369332"/>
          </a:xfrm>
          <a:prstGeom prst="rect">
            <a:avLst/>
          </a:prstGeom>
          <a:noFill/>
        </p:spPr>
        <p:txBody>
          <a:bodyPr wrap="none" rtlCol="0">
            <a:spAutoFit/>
          </a:bodyPr>
          <a:lstStyle/>
          <a:p>
            <a:r>
              <a:rPr lang="en-DE" dirty="0"/>
              <a:t>RFC</a:t>
            </a:r>
          </a:p>
        </p:txBody>
      </p:sp>
      <p:sp>
        <p:nvSpPr>
          <p:cNvPr id="14" name="TextBox 13">
            <a:extLst>
              <a:ext uri="{FF2B5EF4-FFF2-40B4-BE49-F238E27FC236}">
                <a16:creationId xmlns:a16="http://schemas.microsoft.com/office/drawing/2014/main" id="{B26461BC-0E1D-0D99-D73A-C8B4AB079515}"/>
              </a:ext>
            </a:extLst>
          </p:cNvPr>
          <p:cNvSpPr txBox="1"/>
          <p:nvPr/>
        </p:nvSpPr>
        <p:spPr>
          <a:xfrm>
            <a:off x="10067277" y="5601810"/>
            <a:ext cx="617477" cy="369332"/>
          </a:xfrm>
          <a:prstGeom prst="rect">
            <a:avLst/>
          </a:prstGeom>
          <a:noFill/>
        </p:spPr>
        <p:txBody>
          <a:bodyPr wrap="none" rtlCol="0">
            <a:spAutoFit/>
          </a:bodyPr>
          <a:lstStyle/>
          <a:p>
            <a:r>
              <a:rPr lang="en-DE" dirty="0"/>
              <a:t>SVM</a:t>
            </a:r>
          </a:p>
        </p:txBody>
      </p:sp>
    </p:spTree>
    <p:extLst>
      <p:ext uri="{BB962C8B-B14F-4D97-AF65-F5344CB8AC3E}">
        <p14:creationId xmlns:p14="http://schemas.microsoft.com/office/powerpoint/2010/main" val="2776575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10;&#10;Description automatically generated">
            <a:extLst>
              <a:ext uri="{FF2B5EF4-FFF2-40B4-BE49-F238E27FC236}">
                <a16:creationId xmlns:a16="http://schemas.microsoft.com/office/drawing/2014/main" id="{DAF65E25-D427-D371-2FBD-5ED876886BAE}"/>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684359" y="1375079"/>
            <a:ext cx="3632186" cy="5085060"/>
          </a:xfrm>
        </p:spPr>
      </p:pic>
      <p:sp>
        <p:nvSpPr>
          <p:cNvPr id="4" name="Content Placeholder 3">
            <a:extLst>
              <a:ext uri="{FF2B5EF4-FFF2-40B4-BE49-F238E27FC236}">
                <a16:creationId xmlns:a16="http://schemas.microsoft.com/office/drawing/2014/main" id="{32062CCD-2E8E-E7F6-DF66-470007D401A2}"/>
              </a:ext>
            </a:extLst>
          </p:cNvPr>
          <p:cNvSpPr>
            <a:spLocks noGrp="1"/>
          </p:cNvSpPr>
          <p:nvPr>
            <p:ph sz="quarter" idx="12"/>
          </p:nvPr>
        </p:nvSpPr>
        <p:spPr/>
        <p:txBody>
          <a:bodyPr/>
          <a:lstStyle/>
          <a:p>
            <a:r>
              <a:rPr lang="en-DE" dirty="0"/>
              <a:t>Cross-validation results</a:t>
            </a:r>
          </a:p>
        </p:txBody>
      </p:sp>
      <p:sp>
        <p:nvSpPr>
          <p:cNvPr id="2" name="Content Placeholder 2">
            <a:extLst>
              <a:ext uri="{FF2B5EF4-FFF2-40B4-BE49-F238E27FC236}">
                <a16:creationId xmlns:a16="http://schemas.microsoft.com/office/drawing/2014/main" id="{53AB592D-012C-8E7C-6B17-A22FD48F7C82}"/>
              </a:ext>
            </a:extLst>
          </p:cNvPr>
          <p:cNvSpPr txBox="1">
            <a:spLocks/>
          </p:cNvSpPr>
          <p:nvPr/>
        </p:nvSpPr>
        <p:spPr>
          <a:xfrm>
            <a:off x="595315" y="1681841"/>
            <a:ext cx="5662981"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Results are average of over 1200 tests</a:t>
            </a:r>
          </a:p>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In execution time, DTC performed the best</a:t>
            </a:r>
          </a:p>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RFC performed well</a:t>
            </a:r>
          </a:p>
          <a:p>
            <a:pPr marL="342900" indent="-342900">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SVM took the </a:t>
            </a:r>
            <a:r>
              <a:rPr lang="en-GB" sz="2000" dirty="0">
                <a:latin typeface="Open Sans" panose="020B0606030504020204" pitchFamily="34" charset="0"/>
                <a:ea typeface="Open Sans" panose="020B0606030504020204" pitchFamily="34" charset="0"/>
                <a:cs typeface="Open Sans" panose="020B0606030504020204" pitchFamily="34" charset="0"/>
              </a:rPr>
              <a:t>highest</a:t>
            </a:r>
            <a:r>
              <a:rPr lang="en-DE" sz="2000"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953621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with medium confidence">
            <a:extLst>
              <a:ext uri="{FF2B5EF4-FFF2-40B4-BE49-F238E27FC236}">
                <a16:creationId xmlns:a16="http://schemas.microsoft.com/office/drawing/2014/main" id="{0A1ACED3-B4AA-EC95-0649-7F53E795AA3D}"/>
              </a:ext>
            </a:extLst>
          </p:cNvPr>
          <p:cNvPicPr>
            <a:picLocks noChangeAspect="1"/>
          </p:cNvPicPr>
          <p:nvPr/>
        </p:nvPicPr>
        <p:blipFill rotWithShape="1">
          <a:blip r:embed="rId3">
            <a:extLst>
              <a:ext uri="{28A0092B-C50C-407E-A947-70E740481C1C}">
                <a14:useLocalDpi xmlns:a14="http://schemas.microsoft.com/office/drawing/2010/main" val="0"/>
              </a:ext>
            </a:extLst>
          </a:blip>
          <a:srcRect l="3394" t="8080" r="5662" b="6558"/>
          <a:stretch/>
        </p:blipFill>
        <p:spPr>
          <a:xfrm>
            <a:off x="976544" y="1606858"/>
            <a:ext cx="4918230" cy="4616390"/>
          </a:xfrm>
          <a:prstGeom prst="rect">
            <a:avLst/>
          </a:prstGeom>
        </p:spPr>
      </p:pic>
      <p:pic>
        <p:nvPicPr>
          <p:cNvPr id="9" name="Content Placeholder 8" descr="A picture containing table&#10;&#10;Description automatically generated">
            <a:extLst>
              <a:ext uri="{FF2B5EF4-FFF2-40B4-BE49-F238E27FC236}">
                <a16:creationId xmlns:a16="http://schemas.microsoft.com/office/drawing/2014/main" id="{CC0C76BF-694C-E98E-8C8E-243E9B787E7B}"/>
              </a:ext>
            </a:extLst>
          </p:cNvPr>
          <p:cNvPicPr>
            <a:picLocks noGrp="1" noChangeAspect="1"/>
          </p:cNvPicPr>
          <p:nvPr>
            <p:ph sz="quarter" idx="12"/>
          </p:nvPr>
        </p:nvPicPr>
        <p:blipFill rotWithShape="1">
          <a:blip r:embed="rId4">
            <a:extLst>
              <a:ext uri="{28A0092B-C50C-407E-A947-70E740481C1C}">
                <a14:useLocalDpi xmlns:a14="http://schemas.microsoft.com/office/drawing/2010/main" val="0"/>
              </a:ext>
            </a:extLst>
          </a:blip>
          <a:srcRect l="3748" t="6994" r="6026" b="7023"/>
          <a:stretch/>
        </p:blipFill>
        <p:spPr>
          <a:xfrm>
            <a:off x="6297229" y="1535837"/>
            <a:ext cx="4844248" cy="4616390"/>
          </a:xfrm>
        </p:spPr>
      </p:pic>
      <p:sp>
        <p:nvSpPr>
          <p:cNvPr id="2" name="Content Placeholder 3">
            <a:extLst>
              <a:ext uri="{FF2B5EF4-FFF2-40B4-BE49-F238E27FC236}">
                <a16:creationId xmlns:a16="http://schemas.microsoft.com/office/drawing/2014/main" id="{F4533F19-B1C6-1C45-3C83-BAE03FE7126B}"/>
              </a:ext>
            </a:extLst>
          </p:cNvPr>
          <p:cNvSpPr txBox="1">
            <a:spLocks/>
          </p:cNvSpPr>
          <p:nvPr/>
        </p:nvSpPr>
        <p:spPr>
          <a:xfrm>
            <a:off x="595315" y="710067"/>
            <a:ext cx="9144000" cy="571726"/>
          </a:xfrm>
          <a:prstGeom prst="rect">
            <a:avLst/>
          </a:prstGeom>
        </p:spPr>
        <p:txBody>
          <a:bodyPr/>
          <a:lstStyle>
            <a:lvl1pPr marL="0" indent="0" algn="l" defTabSz="685783" rtl="0" eaLnBrk="1" latinLnBrk="0" hangingPunct="1">
              <a:lnSpc>
                <a:spcPct val="90000"/>
              </a:lnSpc>
              <a:spcBef>
                <a:spcPts val="750"/>
              </a:spcBef>
              <a:buFontTx/>
              <a:buNone/>
              <a:defRPr sz="35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DE" dirty="0"/>
              <a:t>Performance </a:t>
            </a:r>
            <a:r>
              <a:rPr lang="en-GB" dirty="0"/>
              <a:t>consistency</a:t>
            </a:r>
            <a:endParaRPr lang="en-DE" dirty="0"/>
          </a:p>
        </p:txBody>
      </p:sp>
    </p:spTree>
    <p:extLst>
      <p:ext uri="{BB962C8B-B14F-4D97-AF65-F5344CB8AC3E}">
        <p14:creationId xmlns:p14="http://schemas.microsoft.com/office/powerpoint/2010/main" val="2196122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2275F69-46FA-5DBD-F2B5-988CF0DE1EA6}"/>
              </a:ext>
            </a:extLst>
          </p:cNvPr>
          <p:cNvGraphicFramePr>
            <a:graphicFrameLocks noGrp="1"/>
          </p:cNvGraphicFramePr>
          <p:nvPr>
            <p:ph sz="quarter" idx="11"/>
            <p:extLst>
              <p:ext uri="{D42A27DB-BD31-4B8C-83A1-F6EECF244321}">
                <p14:modId xmlns:p14="http://schemas.microsoft.com/office/powerpoint/2010/main" val="2233506751"/>
              </p:ext>
            </p:extLst>
          </p:nvPr>
        </p:nvGraphicFramePr>
        <p:xfrm>
          <a:off x="4839399" y="2405272"/>
          <a:ext cx="6861274" cy="1596894"/>
        </p:xfrm>
        <a:graphic>
          <a:graphicData uri="http://schemas.openxmlformats.org/drawingml/2006/table">
            <a:tbl>
              <a:tblPr firstRow="1" bandRow="1">
                <a:tableStyleId>{5C22544A-7EE6-4342-B048-85BDC9FD1C3A}</a:tableStyleId>
              </a:tblPr>
              <a:tblGrid>
                <a:gridCol w="980182">
                  <a:extLst>
                    <a:ext uri="{9D8B030D-6E8A-4147-A177-3AD203B41FA5}">
                      <a16:colId xmlns:a16="http://schemas.microsoft.com/office/drawing/2014/main" val="4044853978"/>
                    </a:ext>
                  </a:extLst>
                </a:gridCol>
                <a:gridCol w="980182">
                  <a:extLst>
                    <a:ext uri="{9D8B030D-6E8A-4147-A177-3AD203B41FA5}">
                      <a16:colId xmlns:a16="http://schemas.microsoft.com/office/drawing/2014/main" val="1758809774"/>
                    </a:ext>
                  </a:extLst>
                </a:gridCol>
                <a:gridCol w="980182">
                  <a:extLst>
                    <a:ext uri="{9D8B030D-6E8A-4147-A177-3AD203B41FA5}">
                      <a16:colId xmlns:a16="http://schemas.microsoft.com/office/drawing/2014/main" val="2247845194"/>
                    </a:ext>
                  </a:extLst>
                </a:gridCol>
                <a:gridCol w="980182">
                  <a:extLst>
                    <a:ext uri="{9D8B030D-6E8A-4147-A177-3AD203B41FA5}">
                      <a16:colId xmlns:a16="http://schemas.microsoft.com/office/drawing/2014/main" val="364367366"/>
                    </a:ext>
                  </a:extLst>
                </a:gridCol>
                <a:gridCol w="980182">
                  <a:extLst>
                    <a:ext uri="{9D8B030D-6E8A-4147-A177-3AD203B41FA5}">
                      <a16:colId xmlns:a16="http://schemas.microsoft.com/office/drawing/2014/main" val="2981374106"/>
                    </a:ext>
                  </a:extLst>
                </a:gridCol>
                <a:gridCol w="980182">
                  <a:extLst>
                    <a:ext uri="{9D8B030D-6E8A-4147-A177-3AD203B41FA5}">
                      <a16:colId xmlns:a16="http://schemas.microsoft.com/office/drawing/2014/main" val="2628037947"/>
                    </a:ext>
                  </a:extLst>
                </a:gridCol>
                <a:gridCol w="980182">
                  <a:extLst>
                    <a:ext uri="{9D8B030D-6E8A-4147-A177-3AD203B41FA5}">
                      <a16:colId xmlns:a16="http://schemas.microsoft.com/office/drawing/2014/main" val="3367464208"/>
                    </a:ext>
                  </a:extLst>
                </a:gridCol>
              </a:tblGrid>
              <a:tr h="502354">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Classifier</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Accuracy (CV)</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Accuracy (CM)</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Precision</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Recall</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F1</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Execution Time</a:t>
                      </a:r>
                    </a:p>
                  </a:txBody>
                  <a:tcPr marL="87687" marR="87687" marT="43845" marB="43845" anchor="ctr"/>
                </a:tc>
                <a:extLst>
                  <a:ext uri="{0D108BD9-81ED-4DB2-BD59-A6C34878D82A}">
                    <a16:rowId xmlns:a16="http://schemas.microsoft.com/office/drawing/2014/main" val="2052066387"/>
                  </a:ext>
                </a:extLst>
              </a:tr>
              <a:tr h="360828">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DTC</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0.77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0.76</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0.78</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0.77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0.77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0.17</a:t>
                      </a:r>
                    </a:p>
                  </a:txBody>
                  <a:tcPr marL="87687" marR="87687" marT="43845" marB="43845" anchor="ctr"/>
                </a:tc>
                <a:extLst>
                  <a:ext uri="{0D108BD9-81ED-4DB2-BD59-A6C34878D82A}">
                    <a16:rowId xmlns:a16="http://schemas.microsoft.com/office/drawing/2014/main" val="1514470452"/>
                  </a:ext>
                </a:extLst>
              </a:tr>
              <a:tr h="360828">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RFC</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0.83</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0.80</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0.83</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0.83</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0.83</a:t>
                      </a:r>
                    </a:p>
                  </a:txBody>
                  <a:tcPr marL="87687" marR="87687" marT="43845" marB="43845" anchor="ctr">
                    <a:solidFill>
                      <a:srgbClr val="F9FAB9"/>
                    </a:solidFill>
                  </a:tcP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0.25</a:t>
                      </a:r>
                    </a:p>
                  </a:txBody>
                  <a:tcPr marL="87687" marR="87687" marT="43845" marB="43845" anchor="ctr">
                    <a:solidFill>
                      <a:srgbClr val="F9FAB9"/>
                    </a:solidFill>
                  </a:tcPr>
                </a:tc>
                <a:extLst>
                  <a:ext uri="{0D108BD9-81ED-4DB2-BD59-A6C34878D82A}">
                    <a16:rowId xmlns:a16="http://schemas.microsoft.com/office/drawing/2014/main" val="3276624840"/>
                  </a:ext>
                </a:extLst>
              </a:tr>
              <a:tr h="360828">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SVM</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0.67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0.67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0.68</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0.67</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0.64</a:t>
                      </a:r>
                    </a:p>
                  </a:txBody>
                  <a:tcPr marL="87687" marR="87687" marT="43845" marB="43845" anchor="ctr"/>
                </a:tc>
                <a:tc>
                  <a:txBody>
                    <a:bodyPr/>
                    <a:lstStyle/>
                    <a:p>
                      <a:pPr algn="ctr"/>
                      <a:r>
                        <a:rPr lang="en-DE" sz="1400" dirty="0">
                          <a:latin typeface="Open Sans" panose="020B0606030504020204" pitchFamily="34" charset="0"/>
                          <a:ea typeface="Open Sans" panose="020B0606030504020204" pitchFamily="34" charset="0"/>
                          <a:cs typeface="Open Sans" panose="020B0606030504020204" pitchFamily="34" charset="0"/>
                        </a:rPr>
                        <a:t>0.29</a:t>
                      </a:r>
                    </a:p>
                  </a:txBody>
                  <a:tcPr marL="87687" marR="87687" marT="43845" marB="43845" anchor="ctr"/>
                </a:tc>
                <a:extLst>
                  <a:ext uri="{0D108BD9-81ED-4DB2-BD59-A6C34878D82A}">
                    <a16:rowId xmlns:a16="http://schemas.microsoft.com/office/drawing/2014/main" val="1477381040"/>
                  </a:ext>
                </a:extLst>
              </a:tr>
            </a:tbl>
          </a:graphicData>
        </a:graphic>
      </p:graphicFrame>
      <p:sp>
        <p:nvSpPr>
          <p:cNvPr id="4" name="Content Placeholder 3">
            <a:extLst>
              <a:ext uri="{FF2B5EF4-FFF2-40B4-BE49-F238E27FC236}">
                <a16:creationId xmlns:a16="http://schemas.microsoft.com/office/drawing/2014/main" id="{A5B3B162-0C10-5B3D-036F-719C3EC904F9}"/>
              </a:ext>
            </a:extLst>
          </p:cNvPr>
          <p:cNvSpPr>
            <a:spLocks noGrp="1"/>
          </p:cNvSpPr>
          <p:nvPr>
            <p:ph sz="quarter" idx="12"/>
          </p:nvPr>
        </p:nvSpPr>
        <p:spPr/>
        <p:txBody>
          <a:bodyPr/>
          <a:lstStyle/>
          <a:p>
            <a:r>
              <a:rPr lang="en-DE" dirty="0"/>
              <a:t>Combined results</a:t>
            </a:r>
          </a:p>
        </p:txBody>
      </p:sp>
      <p:sp>
        <p:nvSpPr>
          <p:cNvPr id="6" name="Content Placeholder 2">
            <a:extLst>
              <a:ext uri="{FF2B5EF4-FFF2-40B4-BE49-F238E27FC236}">
                <a16:creationId xmlns:a16="http://schemas.microsoft.com/office/drawing/2014/main" id="{055BD8A4-A518-CFF7-233D-D7FAE585E9FF}"/>
              </a:ext>
            </a:extLst>
          </p:cNvPr>
          <p:cNvSpPr txBox="1">
            <a:spLocks/>
          </p:cNvSpPr>
          <p:nvPr/>
        </p:nvSpPr>
        <p:spPr>
          <a:xfrm>
            <a:off x="605589" y="168184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DE" sz="2000" dirty="0">
                <a:latin typeface="Open Sans" panose="020B0606030504020204" pitchFamily="34" charset="0"/>
                <a:ea typeface="Open Sans" panose="020B0606030504020204" pitchFamily="34" charset="0"/>
                <a:cs typeface="Open Sans" panose="020B0606030504020204" pitchFamily="34" charset="0"/>
              </a:rPr>
              <a:t>RFC</a:t>
            </a:r>
          </a:p>
          <a:p>
            <a:pPr marL="685792" lvl="1" indent="-342900">
              <a:buFont typeface="Wingdings" pitchFamily="2" charset="2"/>
              <a:buChar char="§"/>
            </a:pPr>
            <a:r>
              <a:rPr lang="en-DE" sz="1700" dirty="0">
                <a:latin typeface="Open Sans" panose="020B0606030504020204" pitchFamily="34" charset="0"/>
                <a:ea typeface="Open Sans" panose="020B0606030504020204" pitchFamily="34" charset="0"/>
                <a:cs typeface="Open Sans" panose="020B0606030504020204" pitchFamily="34" charset="0"/>
              </a:rPr>
              <a:t>Accurate</a:t>
            </a:r>
          </a:p>
          <a:p>
            <a:pPr marL="685792" lvl="1" indent="-342900">
              <a:buFont typeface="Wingdings" pitchFamily="2" charset="2"/>
              <a:buChar char="§"/>
            </a:pPr>
            <a:r>
              <a:rPr lang="en-DE" sz="1700" dirty="0">
                <a:latin typeface="Open Sans" panose="020B0606030504020204" pitchFamily="34" charset="0"/>
                <a:ea typeface="Open Sans" panose="020B0606030504020204" pitchFamily="34" charset="0"/>
                <a:cs typeface="Open Sans" panose="020B0606030504020204" pitchFamily="34" charset="0"/>
              </a:rPr>
              <a:t>Fast</a:t>
            </a:r>
          </a:p>
          <a:p>
            <a:pPr marL="685792" lvl="1" indent="-342900">
              <a:buFont typeface="Wingdings" pitchFamily="2" charset="2"/>
              <a:buChar char="§"/>
            </a:pPr>
            <a:r>
              <a:rPr lang="en-DE" sz="1700" dirty="0">
                <a:latin typeface="Open Sans" panose="020B0606030504020204" pitchFamily="34" charset="0"/>
                <a:ea typeface="Open Sans" panose="020B0606030504020204" pitchFamily="34" charset="0"/>
                <a:cs typeface="Open Sans" panose="020B0606030504020204" pitchFamily="34" charset="0"/>
              </a:rPr>
              <a:t>Precise</a:t>
            </a:r>
          </a:p>
          <a:p>
            <a:r>
              <a:rPr lang="en-DE" dirty="0">
                <a:latin typeface="Open Sans" panose="020B0606030504020204" pitchFamily="34" charset="0"/>
                <a:ea typeface="Open Sans" panose="020B0606030504020204" pitchFamily="34" charset="0"/>
                <a:cs typeface="Open Sans" panose="020B0606030504020204" pitchFamily="34" charset="0"/>
              </a:rPr>
              <a:t>DTC</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Less accurate</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Fastest</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Less precise</a:t>
            </a:r>
          </a:p>
          <a:p>
            <a:r>
              <a:rPr lang="en-DE" dirty="0">
                <a:latin typeface="Open Sans" panose="020B0606030504020204" pitchFamily="34" charset="0"/>
                <a:ea typeface="Open Sans" panose="020B0606030504020204" pitchFamily="34" charset="0"/>
                <a:cs typeface="Open Sans" panose="020B0606030504020204" pitchFamily="34" charset="0"/>
              </a:rPr>
              <a:t>SVM</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Least accurate</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Slowest</a:t>
            </a:r>
          </a:p>
          <a:p>
            <a:pPr marL="628642" lvl="1" indent="-285750">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Least precise</a:t>
            </a:r>
          </a:p>
        </p:txBody>
      </p:sp>
    </p:spTree>
    <p:extLst>
      <p:ext uri="{BB962C8B-B14F-4D97-AF65-F5344CB8AC3E}">
        <p14:creationId xmlns:p14="http://schemas.microsoft.com/office/powerpoint/2010/main" val="3705553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 and Outlook</a:t>
            </a:r>
          </a:p>
        </p:txBody>
      </p:sp>
    </p:spTree>
    <p:extLst>
      <p:ext uri="{BB962C8B-B14F-4D97-AF65-F5344CB8AC3E}">
        <p14:creationId xmlns:p14="http://schemas.microsoft.com/office/powerpoint/2010/main" val="3459878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41A1C1-5E88-44ED-0D06-43366395D806}"/>
              </a:ext>
            </a:extLst>
          </p:cNvPr>
          <p:cNvSpPr>
            <a:spLocks noGrp="1"/>
          </p:cNvSpPr>
          <p:nvPr>
            <p:ph sz="quarter" idx="11"/>
          </p:nvPr>
        </p:nvSpPr>
        <p:spPr>
          <a:xfrm>
            <a:off x="595315" y="1681841"/>
            <a:ext cx="7012848" cy="4457702"/>
          </a:xfrm>
          <a:prstGeom prst="rect">
            <a:avLst/>
          </a:prstGeom>
        </p:spPr>
        <p:txBody>
          <a:bodyPr/>
          <a:lstStyle/>
          <a:p>
            <a:pPr marL="342900" indent="-342900">
              <a:lnSpc>
                <a:spcPct val="100000"/>
              </a:lnSpc>
              <a:spcAft>
                <a:spcPts val="600"/>
              </a:spcAft>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RFC has the highest </a:t>
            </a:r>
            <a:r>
              <a:rPr lang="en-GB" sz="2000" dirty="0">
                <a:latin typeface="Open Sans" panose="020B0606030504020204" pitchFamily="34" charset="0"/>
                <a:ea typeface="Open Sans" panose="020B0606030504020204" pitchFamily="34" charset="0"/>
                <a:cs typeface="Open Sans" panose="020B0606030504020204" pitchFamily="34" charset="0"/>
              </a:rPr>
              <a:t>accuracy</a:t>
            </a:r>
            <a:r>
              <a:rPr lang="en-DE" sz="2000" dirty="0">
                <a:latin typeface="Open Sans" panose="020B0606030504020204" pitchFamily="34" charset="0"/>
                <a:ea typeface="Open Sans" panose="020B0606030504020204" pitchFamily="34" charset="0"/>
                <a:cs typeface="Open Sans" panose="020B0606030504020204" pitchFamily="34" charset="0"/>
              </a:rPr>
              <a:t>, followed by DTC and SVM</a:t>
            </a:r>
          </a:p>
          <a:p>
            <a:pPr marL="342900" indent="-342900">
              <a:lnSpc>
                <a:spcPct val="100000"/>
              </a:lnSpc>
              <a:spcAft>
                <a:spcPts val="600"/>
              </a:spcAft>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Evaluation based on Accuracy, </a:t>
            </a:r>
            <a:r>
              <a:rPr lang="en-GB" sz="2000" dirty="0">
                <a:latin typeface="Open Sans" panose="020B0606030504020204" pitchFamily="34" charset="0"/>
                <a:ea typeface="Open Sans" panose="020B0606030504020204" pitchFamily="34" charset="0"/>
                <a:cs typeface="Open Sans" panose="020B0606030504020204" pitchFamily="34" charset="0"/>
              </a:rPr>
              <a:t>Precision</a:t>
            </a:r>
            <a:r>
              <a:rPr lang="en-DE" sz="2000" dirty="0">
                <a:latin typeface="Open Sans" panose="020B0606030504020204" pitchFamily="34" charset="0"/>
                <a:ea typeface="Open Sans" panose="020B0606030504020204" pitchFamily="34" charset="0"/>
                <a:cs typeface="Open Sans" panose="020B0606030504020204" pitchFamily="34" charset="0"/>
              </a:rPr>
              <a:t>, Recall, F1 score and Execution time.</a:t>
            </a:r>
          </a:p>
          <a:p>
            <a:pPr marL="342900" indent="-342900">
              <a:spcAft>
                <a:spcPts val="600"/>
              </a:spcAft>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No parameter optimization</a:t>
            </a:r>
          </a:p>
          <a:p>
            <a:pPr marL="342900" indent="-342900">
              <a:lnSpc>
                <a:spcPct val="100000"/>
              </a:lnSpc>
              <a:spcAft>
                <a:spcPts val="600"/>
              </a:spcAft>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Utilizes ML to effectively classify GPU based on memory type</a:t>
            </a:r>
          </a:p>
          <a:p>
            <a:pPr marL="342900" indent="-342900">
              <a:lnSpc>
                <a:spcPct val="100000"/>
              </a:lnSpc>
              <a:spcAft>
                <a:spcPts val="600"/>
              </a:spcAft>
              <a:buFont typeface="Wingdings" pitchFamily="2" charset="2"/>
              <a:buChar char="§"/>
            </a:pPr>
            <a:r>
              <a:rPr lang="en-DE" sz="2000" dirty="0">
                <a:latin typeface="Open Sans" panose="020B0606030504020204" pitchFamily="34" charset="0"/>
                <a:ea typeface="Open Sans" panose="020B0606030504020204" pitchFamily="34" charset="0"/>
                <a:cs typeface="Open Sans" panose="020B0606030504020204" pitchFamily="34" charset="0"/>
              </a:rPr>
              <a:t>Solution can be extended to other technology products</a:t>
            </a:r>
          </a:p>
        </p:txBody>
      </p:sp>
      <p:sp>
        <p:nvSpPr>
          <p:cNvPr id="19" name="Content Placeholder 18">
            <a:extLst>
              <a:ext uri="{FF2B5EF4-FFF2-40B4-BE49-F238E27FC236}">
                <a16:creationId xmlns:a16="http://schemas.microsoft.com/office/drawing/2014/main" id="{9079C10C-DE5A-E1EE-6016-2A439F0563F1}"/>
              </a:ext>
            </a:extLst>
          </p:cNvPr>
          <p:cNvSpPr>
            <a:spLocks noGrp="1"/>
          </p:cNvSpPr>
          <p:nvPr>
            <p:ph sz="quarter" idx="12"/>
          </p:nvPr>
        </p:nvSpPr>
        <p:spPr/>
        <p:txBody>
          <a:bodyPr/>
          <a:lstStyle/>
          <a:p>
            <a:r>
              <a:rPr lang="en-DE" dirty="0"/>
              <a:t>Summary and Outlook</a:t>
            </a:r>
          </a:p>
        </p:txBody>
      </p:sp>
      <p:grpSp>
        <p:nvGrpSpPr>
          <p:cNvPr id="20" name="Group 19">
            <a:extLst>
              <a:ext uri="{FF2B5EF4-FFF2-40B4-BE49-F238E27FC236}">
                <a16:creationId xmlns:a16="http://schemas.microsoft.com/office/drawing/2014/main" id="{6C6FA918-996F-6B6C-79F1-BEEB5275F4CD}"/>
              </a:ext>
            </a:extLst>
          </p:cNvPr>
          <p:cNvGrpSpPr/>
          <p:nvPr/>
        </p:nvGrpSpPr>
        <p:grpSpPr>
          <a:xfrm>
            <a:off x="8552983" y="2378496"/>
            <a:ext cx="2198509" cy="2563107"/>
            <a:chOff x="7904825" y="2414007"/>
            <a:chExt cx="2482049" cy="2893670"/>
          </a:xfrm>
        </p:grpSpPr>
        <p:sp>
          <p:nvSpPr>
            <p:cNvPr id="5" name="TextBox 4">
              <a:hlinkClick r:id="rId3"/>
              <a:extLst>
                <a:ext uri="{FF2B5EF4-FFF2-40B4-BE49-F238E27FC236}">
                  <a16:creationId xmlns:a16="http://schemas.microsoft.com/office/drawing/2014/main" id="{E86766C1-FE30-94B3-DE53-6AF6CCC815DA}"/>
                </a:ext>
              </a:extLst>
            </p:cNvPr>
            <p:cNvSpPr txBox="1"/>
            <p:nvPr/>
          </p:nvSpPr>
          <p:spPr>
            <a:xfrm>
              <a:off x="8110811" y="5047075"/>
              <a:ext cx="2070076" cy="260602"/>
            </a:xfrm>
            <a:prstGeom prst="rect">
              <a:avLst/>
            </a:prstGeom>
            <a:noFill/>
          </p:spPr>
          <p:txBody>
            <a:bodyPr wrap="square" rtlCol="0">
              <a:spAutoFit/>
            </a:bodyPr>
            <a:lstStyle/>
            <a:p>
              <a:r>
                <a:rPr lang="en-DE" sz="900" dirty="0">
                  <a:latin typeface="Open Sans" panose="020B0606030504020204" pitchFamily="34" charset="0"/>
                  <a:ea typeface="Open Sans" panose="020B0606030504020204" pitchFamily="34" charset="0"/>
                  <a:cs typeface="Open Sans" panose="020B0606030504020204" pitchFamily="34" charset="0"/>
                </a:rPr>
                <a:t>GIT Codespace Repository Link</a:t>
              </a:r>
            </a:p>
          </p:txBody>
        </p:sp>
        <p:pic>
          <p:nvPicPr>
            <p:cNvPr id="17" name="Picture 16" descr="Qr code&#10;&#10;Description automatically generated">
              <a:hlinkClick r:id="rId3"/>
              <a:extLst>
                <a:ext uri="{FF2B5EF4-FFF2-40B4-BE49-F238E27FC236}">
                  <a16:creationId xmlns:a16="http://schemas.microsoft.com/office/drawing/2014/main" id="{39DEBA11-87B8-3A03-6F44-3488E6B81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825" y="2414007"/>
              <a:ext cx="2482049" cy="2482049"/>
            </a:xfrm>
            <a:prstGeom prst="rect">
              <a:avLst/>
            </a:prstGeom>
          </p:spPr>
        </p:pic>
      </p:grpSp>
    </p:spTree>
    <p:extLst>
      <p:ext uri="{BB962C8B-B14F-4D97-AF65-F5344CB8AC3E}">
        <p14:creationId xmlns:p14="http://schemas.microsoft.com/office/powerpoint/2010/main" val="1323350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4122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D596F0-119A-8598-03CC-5B70DCBB9C2F}"/>
              </a:ext>
            </a:extLst>
          </p:cNvPr>
          <p:cNvSpPr>
            <a:spLocks noGrp="1"/>
          </p:cNvSpPr>
          <p:nvPr>
            <p:ph sz="quarter" idx="10"/>
          </p:nvPr>
        </p:nvSpPr>
        <p:spPr>
          <a:xfrm>
            <a:off x="595318" y="710069"/>
            <a:ext cx="4955495" cy="843523"/>
          </a:xfrm>
        </p:spPr>
        <p:txBody>
          <a:bodyPr/>
          <a:lstStyle/>
          <a:p>
            <a:r>
              <a:rPr lang="en-DE" dirty="0"/>
              <a:t>Summary</a:t>
            </a:r>
          </a:p>
        </p:txBody>
      </p:sp>
      <p:sp>
        <p:nvSpPr>
          <p:cNvPr id="3" name="TextBox 2">
            <a:extLst>
              <a:ext uri="{FF2B5EF4-FFF2-40B4-BE49-F238E27FC236}">
                <a16:creationId xmlns:a16="http://schemas.microsoft.com/office/drawing/2014/main" id="{EAF4BCF6-1A54-BBAD-8705-954BAF5956B3}"/>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 and Outlook</a:t>
            </a:r>
          </a:p>
        </p:txBody>
      </p:sp>
    </p:spTree>
    <p:extLst>
      <p:ext uri="{BB962C8B-B14F-4D97-AF65-F5344CB8AC3E}">
        <p14:creationId xmlns:p14="http://schemas.microsoft.com/office/powerpoint/2010/main" val="3877778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791573D-5CDC-5818-7EA8-AA7067744E90}"/>
              </a:ext>
            </a:extLst>
          </p:cNvPr>
          <p:cNvSpPr txBox="1">
            <a:spLocks noGrp="1"/>
          </p:cNvSpPr>
          <p:nvPr>
            <p:ph sz="quarter" idx="10"/>
          </p:nvPr>
        </p:nvSpPr>
        <p:spPr>
          <a:prstGeom prst="rect">
            <a:avLst/>
          </a:prstGeom>
          <a:noFill/>
          <a:ln>
            <a:noFill/>
          </a:ln>
        </p:spPr>
        <p:txBody>
          <a:bodyPr vert="horz" wrap="square" lIns="91440" tIns="45720" rIns="91440" bIns="45720" anchor="t" anchorCtr="0" compatLnSpc="1">
            <a:noAutofit/>
          </a:bodyPr>
          <a:lstStyle/>
          <a:p>
            <a:pPr marL="0" lvl="0" indent="0" defTabSz="685781">
              <a:spcBef>
                <a:spcPts val="750"/>
              </a:spcBef>
              <a:buNone/>
            </a:pPr>
            <a:r>
              <a:rPr lang="en-US" sz="3500">
                <a:solidFill>
                  <a:srgbClr val="425159"/>
                </a:solidFill>
                <a:latin typeface="Open Sans Light"/>
                <a:ea typeface="Open Sans Light"/>
                <a:cs typeface="Open Sans Light"/>
              </a:rPr>
              <a:t>Questions</a:t>
            </a:r>
          </a:p>
        </p:txBody>
      </p:sp>
      <p:pic>
        <p:nvPicPr>
          <p:cNvPr id="3" name="Picture 6">
            <a:extLst>
              <a:ext uri="{FF2B5EF4-FFF2-40B4-BE49-F238E27FC236}">
                <a16:creationId xmlns:a16="http://schemas.microsoft.com/office/drawing/2014/main" id="{08D09290-E3E1-F61A-A940-DE18D02EEF82}"/>
              </a:ext>
            </a:extLst>
          </p:cNvPr>
          <p:cNvPicPr>
            <a:picLocks noGrp="1" noChangeAspect="1"/>
          </p:cNvPicPr>
          <p:nvPr>
            <p:ph type="pic" sz="quarter" idx="4294967295"/>
          </p:nvPr>
        </p:nvPicPr>
        <p:blipFill>
          <a:blip r:embed="rId3">
            <a:lum bright="70000" contrast="-70000"/>
          </a:blip>
          <a:stretch>
            <a:fillRect/>
          </a:stretch>
        </p:blipFill>
        <p:spPr>
          <a:xfrm>
            <a:off x="4476075" y="1652587"/>
            <a:ext cx="2149475" cy="3552825"/>
          </a:xfrm>
          <a:prstGeom prst="rect">
            <a:avLst/>
          </a:prstGeom>
          <a:noFill/>
          <a:ln>
            <a:noFill/>
          </a:ln>
        </p:spPr>
      </p:pic>
      <p:sp>
        <p:nvSpPr>
          <p:cNvPr id="6" name="Content Placeholder 1">
            <a:extLst>
              <a:ext uri="{FF2B5EF4-FFF2-40B4-BE49-F238E27FC236}">
                <a16:creationId xmlns:a16="http://schemas.microsoft.com/office/drawing/2014/main" id="{2409090C-450B-7DDE-78E8-E40CE3AFE088}"/>
              </a:ext>
            </a:extLst>
          </p:cNvPr>
          <p:cNvSpPr txBox="1">
            <a:spLocks/>
          </p:cNvSpPr>
          <p:nvPr/>
        </p:nvSpPr>
        <p:spPr>
          <a:xfrm>
            <a:off x="595318" y="710069"/>
            <a:ext cx="4955495" cy="843523"/>
          </a:xfrm>
          <a:prstGeom prst="rect">
            <a:avLst/>
          </a:prstGeom>
        </p:spPr>
        <p:txBody>
          <a:bodyPr/>
          <a:lstStyle>
            <a:lvl1pPr marL="0" indent="0" algn="l" defTabSz="685783" rtl="0" eaLnBrk="1" latinLnBrk="0" hangingPunct="1">
              <a:lnSpc>
                <a:spcPct val="90000"/>
              </a:lnSpc>
              <a:spcBef>
                <a:spcPts val="750"/>
              </a:spcBef>
              <a:buFontTx/>
              <a:buNone/>
              <a:defRPr sz="525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lgn="l" defTabSz="685783" rtl="0" eaLnBrk="1" latinLnBrk="0" hangingPunct="1">
              <a:lnSpc>
                <a:spcPct val="90000"/>
              </a:lnSpc>
              <a:spcBef>
                <a:spcPts val="375"/>
              </a:spcBef>
              <a:buFontTx/>
              <a:buNone/>
              <a:defRPr sz="525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lgn="l" defTabSz="685783" rtl="0" eaLnBrk="1" latinLnBrk="0" hangingPunct="1">
              <a:lnSpc>
                <a:spcPct val="90000"/>
              </a:lnSpc>
              <a:spcBef>
                <a:spcPts val="375"/>
              </a:spcBef>
              <a:buFontTx/>
              <a:buNone/>
              <a:defRPr sz="525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lgn="l" defTabSz="685783" rtl="0" eaLnBrk="1" latinLnBrk="0" hangingPunct="1">
              <a:lnSpc>
                <a:spcPct val="90000"/>
              </a:lnSpc>
              <a:spcBef>
                <a:spcPts val="375"/>
              </a:spcBef>
              <a:buFontTx/>
              <a:buNone/>
              <a:defRPr sz="525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lgn="l" defTabSz="685783" rtl="0" eaLnBrk="1" latinLnBrk="0" hangingPunct="1">
              <a:lnSpc>
                <a:spcPct val="90000"/>
              </a:lnSpc>
              <a:spcBef>
                <a:spcPts val="375"/>
              </a:spcBef>
              <a:buFontTx/>
              <a:buNone/>
              <a:defRPr sz="525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DE" dirty="0"/>
              <a:t>Questions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86BE-8AAA-5A9F-4C3F-E098C71D68F2}"/>
              </a:ext>
            </a:extLst>
          </p:cNvPr>
          <p:cNvSpPr txBox="1">
            <a:spLocks noGrp="1"/>
          </p:cNvSpPr>
          <p:nvPr>
            <p:ph sz="quarter" idx="10"/>
          </p:nvPr>
        </p:nvSpPr>
        <p:spPr>
          <a:xfrm>
            <a:off x="1101014" y="5052290"/>
            <a:ext cx="10573204" cy="849538"/>
          </a:xfrm>
          <a:prstGeom prst="rect">
            <a:avLst/>
          </a:prstGeom>
          <a:noFill/>
          <a:ln>
            <a:noFill/>
          </a:ln>
        </p:spPr>
        <p:txBody>
          <a:bodyPr vert="horz" wrap="square" lIns="91440" tIns="45720" rIns="91440" bIns="45720" anchor="b" anchorCtr="0" compatLnSpc="1">
            <a:noAutofit/>
          </a:bodyPr>
          <a:lstStyle/>
          <a:p>
            <a:pPr marL="0" lvl="0" indent="0" algn="r" defTabSz="685781">
              <a:spcBef>
                <a:spcPts val="750"/>
              </a:spcBef>
              <a:buNone/>
            </a:pPr>
            <a:r>
              <a:rPr lang="en-US" sz="6600" dirty="0">
                <a:solidFill>
                  <a:srgbClr val="FFFFFF"/>
                </a:solidFill>
                <a:latin typeface="Open Sans Light"/>
                <a:ea typeface="Open Sans Light"/>
                <a:cs typeface="Open Sans Light"/>
              </a:rPr>
              <a:t>Thank you!</a:t>
            </a:r>
            <a:endParaRPr lang="en-US" sz="6600" dirty="0">
              <a:solidFill>
                <a:srgbClr val="FFFFFF"/>
              </a:solidFill>
              <a:latin typeface="Open Sans Light" pitchFamily="34"/>
              <a:ea typeface="Open Sans Light" pitchFamily="34"/>
              <a:cs typeface="Open Sans Light" pitchFamily="3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4A0FB3-9FE5-CFD9-AEDE-7533FE7380AF}"/>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GPU Classification</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Machine learning</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Three algorithms</a:t>
            </a:r>
          </a:p>
          <a:p>
            <a:pPr marL="628641" lvl="2" indent="-285750">
              <a:lnSpc>
                <a:spcPct val="150000"/>
              </a:lnSpc>
              <a:spcBef>
                <a:spcPts val="750"/>
              </a:spcBef>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DTC</a:t>
            </a:r>
          </a:p>
          <a:p>
            <a:pPr marL="628641" lvl="2" indent="-285750">
              <a:lnSpc>
                <a:spcPct val="150000"/>
              </a:lnSpc>
              <a:spcBef>
                <a:spcPts val="750"/>
              </a:spcBef>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RFC</a:t>
            </a:r>
          </a:p>
          <a:p>
            <a:pPr marL="628641" lvl="2" indent="-285750">
              <a:lnSpc>
                <a:spcPct val="150000"/>
              </a:lnSpc>
              <a:spcBef>
                <a:spcPts val="750"/>
              </a:spcBef>
              <a:buFont typeface="Wingdings" pitchFamily="2" charset="2"/>
              <a:buChar char="§"/>
            </a:pPr>
            <a:r>
              <a:rPr lang="en-DE" dirty="0">
                <a:latin typeface="Open Sans" panose="020B0606030504020204" pitchFamily="34" charset="0"/>
                <a:ea typeface="Open Sans" panose="020B0606030504020204" pitchFamily="34" charset="0"/>
                <a:cs typeface="Open Sans" panose="020B0606030504020204" pitchFamily="34" charset="0"/>
              </a:rPr>
              <a:t>SVM</a:t>
            </a:r>
          </a:p>
        </p:txBody>
      </p:sp>
      <p:sp>
        <p:nvSpPr>
          <p:cNvPr id="4" name="Content Placeholder 3">
            <a:extLst>
              <a:ext uri="{FF2B5EF4-FFF2-40B4-BE49-F238E27FC236}">
                <a16:creationId xmlns:a16="http://schemas.microsoft.com/office/drawing/2014/main" id="{3CEC3505-C900-2466-8147-A18180218AB9}"/>
              </a:ext>
            </a:extLst>
          </p:cNvPr>
          <p:cNvSpPr>
            <a:spLocks noGrp="1"/>
          </p:cNvSpPr>
          <p:nvPr>
            <p:ph sz="quarter" idx="12"/>
          </p:nvPr>
        </p:nvSpPr>
        <p:spPr/>
        <p:txBody>
          <a:bodyPr/>
          <a:lstStyle/>
          <a:p>
            <a:r>
              <a:rPr lang="en-DE" dirty="0"/>
              <a:t>Introduction</a:t>
            </a:r>
          </a:p>
        </p:txBody>
      </p:sp>
      <p:pic>
        <p:nvPicPr>
          <p:cNvPr id="10" name="Graphic 9" descr="Confetti">
            <a:extLst>
              <a:ext uri="{FF2B5EF4-FFF2-40B4-BE49-F238E27FC236}">
                <a16:creationId xmlns:a16="http://schemas.microsoft.com/office/drawing/2014/main" id="{AE40485C-7216-7963-2815-A549877C1B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7315" y="0"/>
            <a:ext cx="6858000" cy="6858000"/>
          </a:xfrm>
          <a:prstGeom prst="rect">
            <a:avLst/>
          </a:prstGeom>
        </p:spPr>
      </p:pic>
    </p:spTree>
    <p:extLst>
      <p:ext uri="{BB962C8B-B14F-4D97-AF65-F5344CB8AC3E}">
        <p14:creationId xmlns:p14="http://schemas.microsoft.com/office/powerpoint/2010/main" val="1754312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6217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ADCCD-A0BA-66BB-41E9-398B525EB265}"/>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Personal Experi</a:t>
            </a:r>
            <a:r>
              <a:rPr lang="en-GB" sz="1800" dirty="0">
                <a:latin typeface="Open Sans" panose="020B0606030504020204" pitchFamily="34" charset="0"/>
                <a:ea typeface="Open Sans" panose="020B0606030504020204" pitchFamily="34" charset="0"/>
                <a:cs typeface="Open Sans" panose="020B0606030504020204" pitchFamily="34" charset="0"/>
              </a:rPr>
              <a:t>e</a:t>
            </a:r>
            <a:r>
              <a:rPr lang="en-DE" sz="1800" dirty="0">
                <a:latin typeface="Open Sans" panose="020B0606030504020204" pitchFamily="34" charset="0"/>
                <a:ea typeface="Open Sans" panose="020B0606030504020204" pitchFamily="34" charset="0"/>
                <a:cs typeface="Open Sans" panose="020B0606030504020204" pitchFamily="34" charset="0"/>
              </a:rPr>
              <a:t>nce – Product recommendations</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Ever demanding technology world</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Increasing number of products being launched</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Difficult to keep track</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Processing a large amount of data</a:t>
            </a:r>
          </a:p>
        </p:txBody>
      </p:sp>
      <p:sp>
        <p:nvSpPr>
          <p:cNvPr id="5" name="Content Placeholder 4">
            <a:extLst>
              <a:ext uri="{FF2B5EF4-FFF2-40B4-BE49-F238E27FC236}">
                <a16:creationId xmlns:a16="http://schemas.microsoft.com/office/drawing/2014/main" id="{543637CC-134B-4C81-CFC8-CF1D42BFA18E}"/>
              </a:ext>
            </a:extLst>
          </p:cNvPr>
          <p:cNvSpPr>
            <a:spLocks noGrp="1"/>
          </p:cNvSpPr>
          <p:nvPr>
            <p:ph sz="quarter" idx="12"/>
          </p:nvPr>
        </p:nvSpPr>
        <p:spPr/>
        <p:txBody>
          <a:bodyPr/>
          <a:lstStyle/>
          <a:p>
            <a:r>
              <a:rPr lang="en-DE" dirty="0"/>
              <a:t>Motivation</a:t>
            </a:r>
          </a:p>
        </p:txBody>
      </p:sp>
      <p:pic>
        <p:nvPicPr>
          <p:cNvPr id="6" name="Graphic 5" descr="Organic shapes reminiscent of river rocks">
            <a:extLst>
              <a:ext uri="{FF2B5EF4-FFF2-40B4-BE49-F238E27FC236}">
                <a16:creationId xmlns:a16="http://schemas.microsoft.com/office/drawing/2014/main" id="{7E904A2F-49EC-8559-CD93-073C8A584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57605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2F652-1C49-D182-35C0-C76EA5511562}"/>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Availability of multiple solutions</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Readily</a:t>
            </a:r>
            <a:r>
              <a:rPr lang="en-DE" sz="1800" dirty="0">
                <a:latin typeface="Open Sans" panose="020B0606030504020204" pitchFamily="34" charset="0"/>
                <a:ea typeface="Open Sans" panose="020B0606030504020204" pitchFamily="34" charset="0"/>
                <a:cs typeface="Open Sans" panose="020B0606030504020204" pitchFamily="34" charset="0"/>
              </a:rPr>
              <a:t> available libraries</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Easy to understand language (Python)</a:t>
            </a:r>
          </a:p>
          <a:p>
            <a:pPr marL="285750" indent="-285750">
              <a:buFont typeface="Wingdings" pitchFamily="2" charset="2"/>
              <a:buChar char="§"/>
            </a:pPr>
            <a:r>
              <a:rPr lang="en-GB" sz="1800" dirty="0">
                <a:latin typeface="Open Sans" panose="020B0606030504020204" pitchFamily="34" charset="0"/>
                <a:ea typeface="Open Sans" panose="020B0606030504020204" pitchFamily="34" charset="0"/>
                <a:cs typeface="Open Sans" panose="020B0606030504020204" pitchFamily="34" charset="0"/>
              </a:rPr>
              <a:t>Expertise</a:t>
            </a:r>
            <a:r>
              <a:rPr lang="en-DE" sz="1800" dirty="0">
                <a:latin typeface="Open Sans" panose="020B0606030504020204" pitchFamily="34" charset="0"/>
                <a:ea typeface="Open Sans" panose="020B0606030504020204" pitchFamily="34" charset="0"/>
                <a:cs typeface="Open Sans" panose="020B0606030504020204" pitchFamily="34" charset="0"/>
              </a:rPr>
              <a:t> in data mining</a:t>
            </a:r>
          </a:p>
        </p:txBody>
      </p:sp>
      <p:sp>
        <p:nvSpPr>
          <p:cNvPr id="4" name="Content Placeholder 3">
            <a:extLst>
              <a:ext uri="{FF2B5EF4-FFF2-40B4-BE49-F238E27FC236}">
                <a16:creationId xmlns:a16="http://schemas.microsoft.com/office/drawing/2014/main" id="{7A91A59E-4929-2FCF-287C-7D01787D3B41}"/>
              </a:ext>
            </a:extLst>
          </p:cNvPr>
          <p:cNvSpPr>
            <a:spLocks noGrp="1"/>
          </p:cNvSpPr>
          <p:nvPr>
            <p:ph sz="quarter" idx="12"/>
          </p:nvPr>
        </p:nvSpPr>
        <p:spPr/>
        <p:txBody>
          <a:bodyPr/>
          <a:lstStyle/>
          <a:p>
            <a:r>
              <a:rPr lang="en-DE" dirty="0"/>
              <a:t>Why ML?</a:t>
            </a:r>
          </a:p>
        </p:txBody>
      </p:sp>
      <p:pic>
        <p:nvPicPr>
          <p:cNvPr id="6" name="Graphic 5" descr="Organic shapes reminiscent of river rocks">
            <a:extLst>
              <a:ext uri="{FF2B5EF4-FFF2-40B4-BE49-F238E27FC236}">
                <a16:creationId xmlns:a16="http://schemas.microsoft.com/office/drawing/2014/main" id="{1377C37F-9113-C99F-5053-AD7A847F6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1710543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A8C838-8535-8BC4-154D-0A2CCDF4CBD3}"/>
              </a:ext>
            </a:extLst>
          </p:cNvPr>
          <p:cNvSpPr>
            <a:spLocks noGrp="1"/>
          </p:cNvSpPr>
          <p:nvPr>
            <p:ph sz="quarter" idx="11"/>
          </p:nvPr>
        </p:nvSpPr>
        <p:spPr/>
        <p:txBody>
          <a:bodyPr/>
          <a:lstStyle/>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Supervised learning</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Classification</a:t>
            </a:r>
          </a:p>
          <a:p>
            <a:pPr marL="285750" indent="-285750">
              <a:buFont typeface="Wingdings" pitchFamily="2" charset="2"/>
              <a:buChar char="§"/>
            </a:pPr>
            <a:r>
              <a:rPr lang="en-DE" sz="1800" dirty="0">
                <a:latin typeface="Open Sans" panose="020B0606030504020204" pitchFamily="34" charset="0"/>
                <a:ea typeface="Open Sans" panose="020B0606030504020204" pitchFamily="34" charset="0"/>
                <a:cs typeface="Open Sans" panose="020B0606030504020204" pitchFamily="34" charset="0"/>
              </a:rPr>
              <a:t>Multi-label Classification</a:t>
            </a:r>
          </a:p>
        </p:txBody>
      </p:sp>
      <p:sp>
        <p:nvSpPr>
          <p:cNvPr id="4" name="Content Placeholder 3">
            <a:extLst>
              <a:ext uri="{FF2B5EF4-FFF2-40B4-BE49-F238E27FC236}">
                <a16:creationId xmlns:a16="http://schemas.microsoft.com/office/drawing/2014/main" id="{9AAAC0C1-88B2-A90A-8BC5-6DFE6AE24432}"/>
              </a:ext>
            </a:extLst>
          </p:cNvPr>
          <p:cNvSpPr>
            <a:spLocks noGrp="1"/>
          </p:cNvSpPr>
          <p:nvPr>
            <p:ph sz="quarter" idx="12"/>
          </p:nvPr>
        </p:nvSpPr>
        <p:spPr/>
        <p:txBody>
          <a:bodyPr/>
          <a:lstStyle/>
          <a:p>
            <a:r>
              <a:rPr lang="en-DE" dirty="0"/>
              <a:t>Focus of the study</a:t>
            </a:r>
          </a:p>
        </p:txBody>
      </p:sp>
      <p:pic>
        <p:nvPicPr>
          <p:cNvPr id="8" name="Graphic 7" descr="A circle filled with small lines like sprinkles">
            <a:extLst>
              <a:ext uri="{FF2B5EF4-FFF2-40B4-BE49-F238E27FC236}">
                <a16:creationId xmlns:a16="http://schemas.microsoft.com/office/drawing/2014/main" id="{A483A16C-674A-79B2-731F-D36B38EAB7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4685" y="1143000"/>
            <a:ext cx="4572000" cy="4572000"/>
          </a:xfrm>
          <a:prstGeom prst="rect">
            <a:avLst/>
          </a:prstGeom>
        </p:spPr>
      </p:pic>
    </p:spTree>
    <p:extLst>
      <p:ext uri="{BB962C8B-B14F-4D97-AF65-F5344CB8AC3E}">
        <p14:creationId xmlns:p14="http://schemas.microsoft.com/office/powerpoint/2010/main" val="519799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3F579-D368-CC35-D739-2E57D1394C83}"/>
              </a:ext>
            </a:extLst>
          </p:cNvPr>
          <p:cNvSpPr>
            <a:spLocks noGrp="1"/>
          </p:cNvSpPr>
          <p:nvPr>
            <p:ph sz="quarter" idx="10"/>
          </p:nvPr>
        </p:nvSpPr>
        <p:spPr>
          <a:xfrm>
            <a:off x="595318" y="710069"/>
            <a:ext cx="4955495" cy="773674"/>
          </a:xfrm>
        </p:spPr>
        <p:txBody>
          <a:bodyPr/>
          <a:lstStyle/>
          <a:p>
            <a:r>
              <a:rPr lang="en-DE" dirty="0"/>
              <a:t>Overview</a:t>
            </a:r>
          </a:p>
        </p:txBody>
      </p:sp>
      <p:sp>
        <p:nvSpPr>
          <p:cNvPr id="3" name="TextBox 2">
            <a:extLst>
              <a:ext uri="{FF2B5EF4-FFF2-40B4-BE49-F238E27FC236}">
                <a16:creationId xmlns:a16="http://schemas.microsoft.com/office/drawing/2014/main" id="{9F21E358-7ED9-E50D-328E-90E0675726F4}"/>
              </a:ext>
            </a:extLst>
          </p:cNvPr>
          <p:cNvSpPr txBox="1"/>
          <p:nvPr/>
        </p:nvSpPr>
        <p:spPr>
          <a:xfrm>
            <a:off x="828135" y="1674674"/>
            <a:ext cx="6987397" cy="3901389"/>
          </a:xfrm>
          <a:prstGeom prst="rect">
            <a:avLst/>
          </a:prstGeom>
          <a:noFill/>
        </p:spPr>
        <p:txBody>
          <a:bodyPr wrap="square" rtlCol="0">
            <a:spAutoFit/>
          </a:bodyPr>
          <a:lstStyle/>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Motivation</a:t>
            </a:r>
          </a:p>
          <a:p>
            <a:pPr marL="685800" indent="-685800">
              <a:lnSpc>
                <a:spcPct val="150000"/>
              </a:lnSpc>
              <a:spcBef>
                <a:spcPts val="0"/>
              </a:spcBef>
              <a:buFont typeface="Wingdings" pitchFamily="2" charset="2"/>
              <a:buChar char="§"/>
            </a:pPr>
            <a:r>
              <a:rPr lang="en-DE"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State of the Art</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Solutions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Experiments and Results</a:t>
            </a:r>
          </a:p>
          <a:p>
            <a:pPr marL="685800" indent="-685800">
              <a:lnSpc>
                <a:spcPct val="150000"/>
              </a:lnSpc>
              <a:spcBef>
                <a:spcPts val="0"/>
              </a:spcBef>
              <a:buFont typeface="Wingdings" pitchFamily="2" charset="2"/>
              <a:buChar char="§"/>
            </a:pPr>
            <a:r>
              <a:rPr lang="en-DE" sz="28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Summary and Outlook</a:t>
            </a:r>
            <a:endParaRPr lang="en-DE" sz="35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101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Titelse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yout Innenseiten">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Zwischenseiten Rot">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Zwischenseiten Anthrazit">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chlussse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5241</TotalTime>
  <Words>1745</Words>
  <Application>Microsoft Macintosh PowerPoint</Application>
  <PresentationFormat>Widescreen</PresentationFormat>
  <Paragraphs>274</Paragraphs>
  <Slides>32</Slides>
  <Notes>21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32</vt:i4>
      </vt:variant>
    </vt:vector>
  </HeadingPairs>
  <TitlesOfParts>
    <vt:vector size="45" baseType="lpstr">
      <vt:lpstr>Calibri</vt:lpstr>
      <vt:lpstr>Wingdings</vt:lpstr>
      <vt:lpstr>Open Sans bold</vt:lpstr>
      <vt:lpstr>Open Sans Light</vt:lpstr>
      <vt:lpstr>Söhne</vt:lpstr>
      <vt:lpstr>Calibri Light</vt:lpstr>
      <vt:lpstr>Arial</vt:lpstr>
      <vt:lpstr>Open Sans</vt:lpstr>
      <vt:lpstr>1_Titelseite</vt:lpstr>
      <vt:lpstr>Layout Innenseiten</vt:lpstr>
      <vt:lpstr>Zwischenseiten Rot</vt:lpstr>
      <vt:lpstr>Zwischenseiten Anthrazit</vt:lpstr>
      <vt:lpstr>Schlussseite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Lilli Wulfert</dc:creator>
  <cp:lastModifiedBy>Akshay Chikhalkar</cp:lastModifiedBy>
  <cp:revision>139</cp:revision>
  <cp:lastPrinted>2019-06-19T14:24:11Z</cp:lastPrinted>
  <dcterms:created xsi:type="dcterms:W3CDTF">2019-02-05T10:50:44Z</dcterms:created>
  <dcterms:modified xsi:type="dcterms:W3CDTF">2023-02-10T14:29:17Z</dcterms:modified>
</cp:coreProperties>
</file>